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9" r:id="rId1"/>
  </p:sldMasterIdLst>
  <p:notesMasterIdLst>
    <p:notesMasterId r:id="rId28"/>
  </p:notesMasterIdLst>
  <p:sldIdLst>
    <p:sldId id="256" r:id="rId2"/>
    <p:sldId id="261" r:id="rId3"/>
    <p:sldId id="262" r:id="rId4"/>
    <p:sldId id="263" r:id="rId5"/>
    <p:sldId id="264" r:id="rId6"/>
    <p:sldId id="265" r:id="rId7"/>
    <p:sldId id="266" r:id="rId8"/>
    <p:sldId id="267" r:id="rId9"/>
    <p:sldId id="268" r:id="rId10"/>
    <p:sldId id="269" r:id="rId11"/>
    <p:sldId id="270" r:id="rId12"/>
    <p:sldId id="271" r:id="rId13"/>
    <p:sldId id="272" r:id="rId14"/>
    <p:sldId id="273" r:id="rId15"/>
    <p:sldId id="274" r:id="rId16"/>
    <p:sldId id="275" r:id="rId17"/>
    <p:sldId id="276" r:id="rId18"/>
    <p:sldId id="277" r:id="rId19"/>
    <p:sldId id="278" r:id="rId20"/>
    <p:sldId id="279" r:id="rId21"/>
    <p:sldId id="280" r:id="rId22"/>
    <p:sldId id="281" r:id="rId23"/>
    <p:sldId id="282" r:id="rId24"/>
    <p:sldId id="283" r:id="rId25"/>
    <p:sldId id="284" r:id="rId26"/>
    <p:sldId id="260" r:id="rId27"/>
  </p:sldIdLst>
  <p:sldSz cx="12192000" cy="6858000"/>
  <p:notesSz cx="6858000" cy="9144000"/>
  <p:embeddedFontLst>
    <p:embeddedFont>
      <p:font typeface="Calibri" panose="020F0502020204030204" pitchFamily="34" charset="0"/>
      <p:regular r:id="rId29"/>
      <p:bold r:id="rId30"/>
      <p:italic r:id="rId31"/>
      <p:boldItalic r:id="rId32"/>
    </p:embeddedFont>
    <p:embeddedFont>
      <p:font typeface="Verdana" panose="020B0604030504040204" pitchFamily="34" charset="0"/>
      <p:regular r:id="rId33"/>
      <p:bold r:id="rId34"/>
      <p:italic r:id="rId35"/>
      <p:boldItalic r:id="rId3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60" autoAdjust="0"/>
  </p:normalViewPr>
  <p:slideViewPr>
    <p:cSldViewPr>
      <p:cViewPr varScale="1">
        <p:scale>
          <a:sx n="99" d="100"/>
          <a:sy n="99" d="100"/>
        </p:scale>
        <p:origin x="210" y="108"/>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71" d="100"/>
          <a:sy n="71" d="100"/>
        </p:scale>
        <p:origin x="3222" y="7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font" Target="fonts/font7.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extLst>
      <p:ext uri="{BB962C8B-B14F-4D97-AF65-F5344CB8AC3E}">
        <p14:creationId xmlns:p14="http://schemas.microsoft.com/office/powerpoint/2010/main" val="3729636228"/>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Shape 81"/>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82" name="Shape 8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012564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hdr" sz="quarter"/>
          </p:nvPr>
        </p:nvSpPr>
        <p:spPr>
          <a:xfrm>
            <a:off x="0" y="0"/>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defRPr>
            </a:lvl1pPr>
            <a:lvl2pPr marL="742950" indent="-285750" eaLnBrk="0" hangingPunct="0">
              <a:defRPr>
                <a:solidFill>
                  <a:schemeClr val="tx1"/>
                </a:solidFill>
                <a:latin typeface="Verdana" panose="020B0604030504040204" pitchFamily="34" charset="0"/>
              </a:defRPr>
            </a:lvl2pPr>
            <a:lvl3pPr marL="1143000" indent="-228600" eaLnBrk="0" hangingPunct="0">
              <a:defRPr>
                <a:solidFill>
                  <a:schemeClr val="tx1"/>
                </a:solidFill>
                <a:latin typeface="Verdana" panose="020B0604030504040204" pitchFamily="34" charset="0"/>
              </a:defRPr>
            </a:lvl3pPr>
            <a:lvl4pPr marL="1600200" indent="-228600" eaLnBrk="0" hangingPunct="0">
              <a:defRPr>
                <a:solidFill>
                  <a:schemeClr val="tx1"/>
                </a:solidFill>
                <a:latin typeface="Verdana" panose="020B0604030504040204" pitchFamily="34" charset="0"/>
              </a:defRPr>
            </a:lvl4pPr>
            <a:lvl5pPr marL="2057400" indent="-228600" eaLnBrk="0" hangingPunct="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eaLnBrk="1" hangingPunct="1"/>
            <a:r>
              <a:rPr lang="en-US" altLang="en-US" smtClean="0">
                <a:latin typeface="Arial" panose="020B0604020202020204" pitchFamily="34" charset="0"/>
              </a:rPr>
              <a:t>Programming in C#</a:t>
            </a:r>
          </a:p>
        </p:txBody>
      </p:sp>
      <p:sp>
        <p:nvSpPr>
          <p:cNvPr id="36867"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defRPr>
            </a:lvl1pPr>
            <a:lvl2pPr marL="742950" indent="-285750" eaLnBrk="0" hangingPunct="0">
              <a:defRPr>
                <a:solidFill>
                  <a:schemeClr val="tx1"/>
                </a:solidFill>
                <a:latin typeface="Verdana" panose="020B0604030504040204" pitchFamily="34" charset="0"/>
              </a:defRPr>
            </a:lvl2pPr>
            <a:lvl3pPr marL="1143000" indent="-228600" eaLnBrk="0" hangingPunct="0">
              <a:defRPr>
                <a:solidFill>
                  <a:schemeClr val="tx1"/>
                </a:solidFill>
                <a:latin typeface="Verdana" panose="020B0604030504040204" pitchFamily="34" charset="0"/>
              </a:defRPr>
            </a:lvl3pPr>
            <a:lvl4pPr marL="1600200" indent="-228600" eaLnBrk="0" hangingPunct="0">
              <a:defRPr>
                <a:solidFill>
                  <a:schemeClr val="tx1"/>
                </a:solidFill>
                <a:latin typeface="Verdana" panose="020B0604030504040204" pitchFamily="34" charset="0"/>
              </a:defRPr>
            </a:lvl4pPr>
            <a:lvl5pPr marL="2057400" indent="-228600" eaLnBrk="0" hangingPunct="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eaLnBrk="1" hangingPunct="1"/>
            <a:fld id="{9D5E5904-3D06-4913-8B45-B30E8A29C3AC}" type="slidenum">
              <a:rPr lang="en-US" altLang="en-US">
                <a:latin typeface="Arial" panose="020B0604020202020204" pitchFamily="34" charset="0"/>
              </a:rPr>
              <a:pPr eaLnBrk="1" hangingPunct="1"/>
              <a:t>25</a:t>
            </a:fld>
            <a:endParaRPr lang="en-US" altLang="en-US">
              <a:latin typeface="Arial" panose="020B0604020202020204" pitchFamily="34" charset="0"/>
            </a:endParaRPr>
          </a:p>
        </p:txBody>
      </p:sp>
      <p:sp>
        <p:nvSpPr>
          <p:cNvPr id="36868" name="Rectangle 2"/>
          <p:cNvSpPr>
            <a:spLocks noGrp="1" noRot="1" noChangeAspect="1" noChangeArrowheads="1" noTextEdit="1"/>
          </p:cNvSpPr>
          <p:nvPr>
            <p:ph type="sldImg"/>
          </p:nvPr>
        </p:nvSpPr>
        <p:spPr>
          <a:xfrm>
            <a:off x="381000" y="685800"/>
            <a:ext cx="6096000" cy="3429000"/>
          </a:xfrm>
          <a:ln/>
        </p:spPr>
      </p:sp>
      <p:sp>
        <p:nvSpPr>
          <p:cNvPr id="3686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anose="020B0604020202020204" pitchFamily="34" charset="0"/>
            </a:endParaRPr>
          </a:p>
        </p:txBody>
      </p:sp>
    </p:spTree>
    <p:extLst>
      <p:ext uri="{BB962C8B-B14F-4D97-AF65-F5344CB8AC3E}">
        <p14:creationId xmlns:p14="http://schemas.microsoft.com/office/powerpoint/2010/main" val="38282827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Shape 107"/>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108" name="Shape 10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842846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11"/>
        <p:cNvGrpSpPr/>
        <p:nvPr/>
      </p:nvGrpSpPr>
      <p:grpSpPr>
        <a:xfrm>
          <a:off x="0" y="0"/>
          <a:ext cx="0" cy="0"/>
          <a:chOff x="0" y="0"/>
          <a:chExt cx="0" cy="0"/>
        </a:xfrm>
      </p:grpSpPr>
      <p:sp>
        <p:nvSpPr>
          <p:cNvPr id="12" name="Shape 12"/>
          <p:cNvSpPr txBox="1">
            <a:spLocks noGrp="1"/>
          </p:cNvSpPr>
          <p:nvPr>
            <p:ph type="ctrTitle"/>
          </p:nvPr>
        </p:nvSpPr>
        <p:spPr>
          <a:xfrm>
            <a:off x="1524000" y="1122362"/>
            <a:ext cx="9144000" cy="2387600"/>
          </a:xfrm>
          <a:prstGeom prst="rect">
            <a:avLst/>
          </a:prstGeom>
          <a:noFill/>
          <a:ln>
            <a:noFill/>
          </a:ln>
        </p:spPr>
        <p:txBody>
          <a:bodyPr lIns="91425" tIns="91425" rIns="91425" bIns="91425" anchor="b" anchorCtr="0"/>
          <a:lstStyle>
            <a:lvl1pPr marL="0" marR="0" lvl="0" indent="0" algn="ctr" rtl="0">
              <a:lnSpc>
                <a:spcPct val="90000"/>
              </a:lnSpc>
              <a:spcBef>
                <a:spcPts val="0"/>
              </a:spcBef>
              <a:buClr>
                <a:schemeClr val="dk1"/>
              </a:buClr>
              <a:buFont typeface="Calibri"/>
              <a:buNone/>
              <a:defRPr sz="60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3" name="Shape 13"/>
          <p:cNvSpPr txBox="1">
            <a:spLocks noGrp="1"/>
          </p:cNvSpPr>
          <p:nvPr>
            <p:ph type="subTitle" idx="1"/>
          </p:nvPr>
        </p:nvSpPr>
        <p:spPr>
          <a:xfrm>
            <a:off x="1524000" y="3602037"/>
            <a:ext cx="9144000" cy="1655761"/>
          </a:xfrm>
          <a:prstGeom prst="rect">
            <a:avLst/>
          </a:prstGeom>
          <a:noFill/>
          <a:ln>
            <a:noFill/>
          </a:ln>
        </p:spPr>
        <p:txBody>
          <a:bodyPr lIns="91425" tIns="91425" rIns="91425" bIns="91425" anchor="t" anchorCtr="0"/>
          <a:lstStyle>
            <a:lvl1pPr marL="0" marR="0" lvl="0" indent="0" algn="ctr" rtl="0">
              <a:lnSpc>
                <a:spcPct val="90000"/>
              </a:lnSpc>
              <a:spcBef>
                <a:spcPts val="1000"/>
              </a:spcBef>
              <a:buClr>
                <a:schemeClr val="dk1"/>
              </a:buClr>
              <a:buFont typeface="Arial"/>
              <a:buNone/>
              <a:defRPr sz="2400" b="0" i="0" u="none" strike="noStrike" cap="none">
                <a:solidFill>
                  <a:schemeClr val="dk1"/>
                </a:solidFill>
                <a:latin typeface="Calibri"/>
                <a:ea typeface="Calibri"/>
                <a:cs typeface="Calibri"/>
                <a:sym typeface="Calibri"/>
              </a:defRPr>
            </a:lvl1pPr>
            <a:lvl2pPr marL="457200" marR="0" lvl="1" indent="0" algn="ctr" rtl="0">
              <a:lnSpc>
                <a:spcPct val="90000"/>
              </a:lnSpc>
              <a:spcBef>
                <a:spcPts val="500"/>
              </a:spcBef>
              <a:buClr>
                <a:schemeClr val="dk1"/>
              </a:buClr>
              <a:buFont typeface="Arial"/>
              <a:buNone/>
              <a:defRPr sz="2000" b="0" i="0" u="none" strike="noStrike" cap="none">
                <a:solidFill>
                  <a:schemeClr val="dk1"/>
                </a:solidFill>
                <a:latin typeface="Calibri"/>
                <a:ea typeface="Calibri"/>
                <a:cs typeface="Calibri"/>
                <a:sym typeface="Calibri"/>
              </a:defRPr>
            </a:lvl2pPr>
            <a:lvl3pPr marL="914400" marR="0" lvl="2" indent="0" algn="ctr" rtl="0">
              <a:lnSpc>
                <a:spcPct val="90000"/>
              </a:lnSpc>
              <a:spcBef>
                <a:spcPts val="500"/>
              </a:spcBef>
              <a:buClr>
                <a:schemeClr val="dk1"/>
              </a:buClr>
              <a:buFont typeface="Arial"/>
              <a:buNone/>
              <a:defRPr sz="1800" b="0" i="0" u="none" strike="noStrike" cap="none">
                <a:solidFill>
                  <a:schemeClr val="dk1"/>
                </a:solidFill>
                <a:latin typeface="Calibri"/>
                <a:ea typeface="Calibri"/>
                <a:cs typeface="Calibri"/>
                <a:sym typeface="Calibri"/>
              </a:defRPr>
            </a:lvl3pPr>
            <a:lvl4pPr marL="1371600" marR="0" lvl="3" indent="0" algn="ctr" rtl="0">
              <a:lnSpc>
                <a:spcPct val="90000"/>
              </a:lnSpc>
              <a:spcBef>
                <a:spcPts val="500"/>
              </a:spcBef>
              <a:buClr>
                <a:schemeClr val="dk1"/>
              </a:buClr>
              <a:buFont typeface="Arial"/>
              <a:buNone/>
              <a:defRPr sz="1600" b="0" i="0" u="none" strike="noStrike" cap="none">
                <a:solidFill>
                  <a:schemeClr val="dk1"/>
                </a:solidFill>
                <a:latin typeface="Calibri"/>
                <a:ea typeface="Calibri"/>
                <a:cs typeface="Calibri"/>
                <a:sym typeface="Calibri"/>
              </a:defRPr>
            </a:lvl4pPr>
            <a:lvl5pPr marL="1828800" marR="0" lvl="4" indent="0" algn="ctr" rtl="0">
              <a:lnSpc>
                <a:spcPct val="90000"/>
              </a:lnSpc>
              <a:spcBef>
                <a:spcPts val="500"/>
              </a:spcBef>
              <a:buClr>
                <a:schemeClr val="dk1"/>
              </a:buClr>
              <a:buFont typeface="Arial"/>
              <a:buNone/>
              <a:defRPr sz="1600" b="0" i="0" u="none" strike="noStrike" cap="none">
                <a:solidFill>
                  <a:schemeClr val="dk1"/>
                </a:solidFill>
                <a:latin typeface="Calibri"/>
                <a:ea typeface="Calibri"/>
                <a:cs typeface="Calibri"/>
                <a:sym typeface="Calibri"/>
              </a:defRPr>
            </a:lvl5pPr>
            <a:lvl6pPr marL="2286000" marR="0" lvl="5" indent="0" algn="ctr" rtl="0">
              <a:lnSpc>
                <a:spcPct val="90000"/>
              </a:lnSpc>
              <a:spcBef>
                <a:spcPts val="500"/>
              </a:spcBef>
              <a:buClr>
                <a:schemeClr val="dk1"/>
              </a:buClr>
              <a:buFont typeface="Arial"/>
              <a:buNone/>
              <a:defRPr sz="1600" b="0" i="0" u="none" strike="noStrike" cap="none">
                <a:solidFill>
                  <a:schemeClr val="dk1"/>
                </a:solidFill>
                <a:latin typeface="Calibri"/>
                <a:ea typeface="Calibri"/>
                <a:cs typeface="Calibri"/>
                <a:sym typeface="Calibri"/>
              </a:defRPr>
            </a:lvl6pPr>
            <a:lvl7pPr marL="2743200" marR="0" lvl="6" indent="0" algn="ctr" rtl="0">
              <a:lnSpc>
                <a:spcPct val="90000"/>
              </a:lnSpc>
              <a:spcBef>
                <a:spcPts val="500"/>
              </a:spcBef>
              <a:buClr>
                <a:schemeClr val="dk1"/>
              </a:buClr>
              <a:buFont typeface="Arial"/>
              <a:buNone/>
              <a:defRPr sz="1600" b="0" i="0" u="none" strike="noStrike" cap="none">
                <a:solidFill>
                  <a:schemeClr val="dk1"/>
                </a:solidFill>
                <a:latin typeface="Calibri"/>
                <a:ea typeface="Calibri"/>
                <a:cs typeface="Calibri"/>
                <a:sym typeface="Calibri"/>
              </a:defRPr>
            </a:lvl7pPr>
            <a:lvl8pPr marL="3200400" marR="0" lvl="7" indent="0" algn="ctr" rtl="0">
              <a:lnSpc>
                <a:spcPct val="90000"/>
              </a:lnSpc>
              <a:spcBef>
                <a:spcPts val="500"/>
              </a:spcBef>
              <a:buClr>
                <a:schemeClr val="dk1"/>
              </a:buClr>
              <a:buFont typeface="Arial"/>
              <a:buNone/>
              <a:defRPr sz="1600" b="0" i="0" u="none" strike="noStrike" cap="none">
                <a:solidFill>
                  <a:schemeClr val="dk1"/>
                </a:solidFill>
                <a:latin typeface="Calibri"/>
                <a:ea typeface="Calibri"/>
                <a:cs typeface="Calibri"/>
                <a:sym typeface="Calibri"/>
              </a:defRPr>
            </a:lvl8pPr>
            <a:lvl9pPr marL="3657600" marR="0" lvl="8" indent="0" algn="ctr" rtl="0">
              <a:lnSpc>
                <a:spcPct val="90000"/>
              </a:lnSpc>
              <a:spcBef>
                <a:spcPts val="500"/>
              </a:spcBef>
              <a:buClr>
                <a:schemeClr val="dk1"/>
              </a:buClr>
              <a:buFont typeface="Arial"/>
              <a:buNone/>
              <a:defRPr sz="1600" b="0" i="0" u="none" strike="noStrike" cap="none">
                <a:solidFill>
                  <a:schemeClr val="dk1"/>
                </a:solidFill>
                <a:latin typeface="Calibri"/>
                <a:ea typeface="Calibri"/>
                <a:cs typeface="Calibri"/>
                <a:sym typeface="Calibri"/>
              </a:defRPr>
            </a:lvl9pPr>
          </a:lstStyle>
          <a:p>
            <a:endParaRPr/>
          </a:p>
        </p:txBody>
      </p:sp>
      <p:sp>
        <p:nvSpPr>
          <p:cNvPr id="16" name="Shape 16"/>
          <p:cNvSpPr txBox="1">
            <a:spLocks noGrp="1"/>
          </p:cNvSpPr>
          <p:nvPr>
            <p:ph type="sldNum" idx="12"/>
          </p:nvPr>
        </p:nvSpPr>
        <p:spPr>
          <a:xfrm>
            <a:off x="11506201" y="6492875"/>
            <a:ext cx="457200" cy="365125"/>
          </a:xfrm>
          <a:prstGeom prst="rect">
            <a:avLst/>
          </a:prstGeom>
          <a:noFill/>
          <a:ln>
            <a:noFill/>
          </a:ln>
        </p:spPr>
        <p:txBody>
          <a:bodyPr lIns="91425" tIns="45700" rIns="91425" bIns="45700" anchor="ctr" anchorCtr="0">
            <a:noAutofit/>
          </a:bodyPr>
          <a:lstStyle>
            <a:lvl1pPr algn="ctr">
              <a:defRPr sz="1800" b="1">
                <a:solidFill>
                  <a:schemeClr val="bg1"/>
                </a:solidFill>
              </a:defRPr>
            </a:lvl1pPr>
          </a:lstStyle>
          <a:p>
            <a:pPr>
              <a:buSzPct val="25000"/>
            </a:pPr>
            <a:fld id="{00000000-1234-1234-1234-123412341234}" type="slidenum">
              <a:rPr lang="en-US" smtClean="0">
                <a:latin typeface="Calibri"/>
                <a:ea typeface="Calibri"/>
                <a:cs typeface="Calibri"/>
                <a:sym typeface="Calibri"/>
              </a:rPr>
              <a:pPr>
                <a:buSzPct val="25000"/>
              </a:pPr>
              <a:t>‹#›</a:t>
            </a:fld>
            <a:endParaRPr lang="en-US" dirty="0">
              <a:latin typeface="Calibri"/>
              <a:ea typeface="Calibri"/>
              <a:cs typeface="Calibri"/>
              <a:sym typeface="Calibri"/>
            </a:endParaRPr>
          </a:p>
        </p:txBody>
      </p:sp>
      <p:sp>
        <p:nvSpPr>
          <p:cNvPr id="7" name="Shape 9"/>
          <p:cNvSpPr txBox="1">
            <a:spLocks noGrp="1"/>
          </p:cNvSpPr>
          <p:nvPr>
            <p:ph type="ftr" idx="11"/>
          </p:nvPr>
        </p:nvSpPr>
        <p:spPr>
          <a:xfrm>
            <a:off x="1981200" y="6467475"/>
            <a:ext cx="9067800" cy="360045"/>
          </a:xfrm>
          <a:prstGeom prst="rect">
            <a:avLst/>
          </a:prstGeom>
          <a:noFill/>
          <a:ln>
            <a:noFill/>
          </a:ln>
        </p:spPr>
        <p:txBody>
          <a:bodyPr lIns="91425" tIns="91425" rIns="91425" bIns="91425" anchor="ctr" anchorCtr="0"/>
          <a:lstStyle>
            <a:lvl1pPr marL="0" marR="0" lvl="0" indent="0" algn="ctr" rtl="0">
              <a:spcBef>
                <a:spcPts val="0"/>
              </a:spcBef>
              <a:buNone/>
              <a:defRPr sz="1200" b="0" i="0" u="none" strike="noStrike" cap="none">
                <a:solidFill>
                  <a:schemeClr val="bg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r>
              <a:rPr lang="en-US" smtClean="0"/>
              <a:t>Grouping and Graphic controls / Session 02</a:t>
            </a:r>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17"/>
        <p:cNvGrpSpPr/>
        <p:nvPr/>
      </p:nvGrpSpPr>
      <p:grpSpPr>
        <a:xfrm>
          <a:off x="0" y="0"/>
          <a:ext cx="0" cy="0"/>
          <a:chOff x="0" y="0"/>
          <a:chExt cx="0" cy="0"/>
        </a:xfrm>
      </p:grpSpPr>
      <p:sp>
        <p:nvSpPr>
          <p:cNvPr id="18" name="Shape 18"/>
          <p:cNvSpPr txBox="1">
            <a:spLocks noGrp="1"/>
          </p:cNvSpPr>
          <p:nvPr>
            <p:ph type="title"/>
          </p:nvPr>
        </p:nvSpPr>
        <p:spPr>
          <a:xfrm>
            <a:off x="30481" y="20321"/>
            <a:ext cx="12115798" cy="685800"/>
          </a:xfrm>
          <a:prstGeom prst="rect">
            <a:avLst/>
          </a:prstGeom>
          <a:noFill/>
          <a:ln>
            <a:noFill/>
          </a:ln>
        </p:spPr>
        <p:txBody>
          <a:bodyPr lIns="91425" tIns="91425" rIns="91425" bIns="91425" anchor="ctr" anchorCtr="0"/>
          <a:lstStyle>
            <a:lvl1pPr marL="0" marR="0" lvl="0" indent="0" algn="l" rtl="0">
              <a:lnSpc>
                <a:spcPct val="90000"/>
              </a:lnSpc>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19" name="Shape 19"/>
          <p:cNvSpPr txBox="1">
            <a:spLocks noGrp="1"/>
          </p:cNvSpPr>
          <p:nvPr>
            <p:ph type="body" idx="1" hasCustomPrompt="1"/>
          </p:nvPr>
        </p:nvSpPr>
        <p:spPr>
          <a:xfrm>
            <a:off x="30480" y="762000"/>
            <a:ext cx="12115799" cy="5414963"/>
          </a:xfrm>
          <a:prstGeom prst="rect">
            <a:avLst/>
          </a:prstGeom>
          <a:noFill/>
          <a:ln>
            <a:noFill/>
          </a:ln>
        </p:spPr>
        <p:txBody>
          <a:bodyPr lIns="91425" tIns="91425" rIns="91425" bIns="91425" anchor="t" anchorCtr="0"/>
          <a:lstStyle>
            <a:lvl1pPr marL="228600" marR="0" lvl="0" indent="-50800" algn="l" rtl="0">
              <a:lnSpc>
                <a:spcPct val="90000"/>
              </a:lnSpc>
              <a:spcBef>
                <a:spcPts val="1000"/>
              </a:spcBef>
              <a:buClr>
                <a:schemeClr val="dk1"/>
              </a:buClr>
              <a:buSzPct val="100000"/>
              <a:buFont typeface="Wingdings" panose="05000000000000000000" pitchFamily="2" charset="2"/>
              <a:buChar char="Ø"/>
              <a:defRPr sz="2800" b="0" i="0" u="none" strike="noStrike" cap="none">
                <a:solidFill>
                  <a:schemeClr val="dk1"/>
                </a:solidFill>
                <a:latin typeface="Calibri"/>
                <a:ea typeface="Calibri"/>
                <a:cs typeface="Calibri"/>
                <a:sym typeface="Calibri"/>
              </a:defRPr>
            </a:lvl1pPr>
            <a:lvl2pPr marL="685800" marR="0" lvl="1" indent="-76200" algn="l" rtl="0">
              <a:lnSpc>
                <a:spcPct val="90000"/>
              </a:lnSpc>
              <a:spcBef>
                <a:spcPts val="50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2pPr>
            <a:lvl3pPr marL="1143000" marR="0" lvl="2" indent="-101600" algn="l" rtl="0">
              <a:lnSpc>
                <a:spcPct val="90000"/>
              </a:lnSpc>
              <a:spcBef>
                <a:spcPts val="5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0200" marR="0" lvl="3"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r>
              <a:rPr lang="en-US" dirty="0" smtClean="0"/>
              <a:t>  </a:t>
            </a:r>
            <a:endParaRPr dirty="0"/>
          </a:p>
        </p:txBody>
      </p:sp>
      <p:sp>
        <p:nvSpPr>
          <p:cNvPr id="22" name="Shape 22"/>
          <p:cNvSpPr txBox="1">
            <a:spLocks noGrp="1"/>
          </p:cNvSpPr>
          <p:nvPr>
            <p:ph type="sldNum" idx="12"/>
          </p:nvPr>
        </p:nvSpPr>
        <p:spPr>
          <a:xfrm>
            <a:off x="11582400" y="6457315"/>
            <a:ext cx="533399" cy="365125"/>
          </a:xfrm>
          <a:prstGeom prst="rect">
            <a:avLst/>
          </a:prstGeom>
          <a:noFill/>
          <a:ln>
            <a:noFill/>
          </a:ln>
        </p:spPr>
        <p:txBody>
          <a:bodyPr lIns="91425" tIns="45700" rIns="91425" bIns="45700" anchor="ctr" anchorCtr="0">
            <a:noAutofit/>
          </a:bodyPr>
          <a:lstStyle>
            <a:lvl1pPr algn="ctr">
              <a:defRPr sz="1600" b="1">
                <a:solidFill>
                  <a:schemeClr val="bg1"/>
                </a:solidFill>
              </a:defRPr>
            </a:lvl1pPr>
          </a:lstStyle>
          <a:p>
            <a:pPr>
              <a:buSzPct val="25000"/>
            </a:pPr>
            <a:fld id="{00000000-1234-1234-1234-123412341234}" type="slidenum">
              <a:rPr lang="en-US" smtClean="0">
                <a:latin typeface="Calibri"/>
                <a:ea typeface="Calibri"/>
                <a:cs typeface="Calibri"/>
                <a:sym typeface="Calibri"/>
              </a:rPr>
              <a:pPr>
                <a:buSzPct val="25000"/>
              </a:pPr>
              <a:t>‹#›</a:t>
            </a:fld>
            <a:endParaRPr lang="en-US" dirty="0">
              <a:latin typeface="Calibri"/>
              <a:ea typeface="Calibri"/>
              <a:cs typeface="Calibri"/>
              <a:sym typeface="Calibri"/>
            </a:endParaRPr>
          </a:p>
        </p:txBody>
      </p:sp>
      <p:sp>
        <p:nvSpPr>
          <p:cNvPr id="7" name="Shape 9"/>
          <p:cNvSpPr txBox="1">
            <a:spLocks noGrp="1"/>
          </p:cNvSpPr>
          <p:nvPr>
            <p:ph type="ftr" idx="11"/>
          </p:nvPr>
        </p:nvSpPr>
        <p:spPr>
          <a:xfrm>
            <a:off x="1981200" y="6467475"/>
            <a:ext cx="9067800" cy="360045"/>
          </a:xfrm>
          <a:prstGeom prst="rect">
            <a:avLst/>
          </a:prstGeom>
          <a:noFill/>
          <a:ln>
            <a:noFill/>
          </a:ln>
        </p:spPr>
        <p:txBody>
          <a:bodyPr lIns="91425" tIns="91425" rIns="91425" bIns="91425" anchor="ctr" anchorCtr="0"/>
          <a:lstStyle>
            <a:lvl1pPr marL="0" marR="0" lvl="0" indent="0" algn="ctr" rtl="0">
              <a:spcBef>
                <a:spcPts val="0"/>
              </a:spcBef>
              <a:buNone/>
              <a:defRPr sz="1200" b="0" i="0" u="none" strike="noStrike" cap="none">
                <a:solidFill>
                  <a:schemeClr val="bg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r>
              <a:rPr lang="en-US" smtClean="0"/>
              <a:t>Grouping and Graphic controls / Session 02</a:t>
            </a:r>
            <a:endParaRPr lang="en-US" dirty="0"/>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4">
            <a:alphaModFix/>
          </a:blip>
          <a:stretch>
            <a:fillRect l="-999" r="-999"/>
          </a:stretch>
        </a:blip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10160" y="25400"/>
            <a:ext cx="12105640" cy="660400"/>
          </a:xfrm>
          <a:prstGeom prst="rect">
            <a:avLst/>
          </a:prstGeom>
          <a:noFill/>
          <a:ln>
            <a:noFill/>
          </a:ln>
        </p:spPr>
        <p:txBody>
          <a:bodyPr lIns="91425" tIns="91425" rIns="91425" bIns="91425" anchor="ctr" anchorCtr="0"/>
          <a:lstStyle>
            <a:lvl1pPr marL="0" marR="0" lvl="0" indent="0" algn="l" rtl="0">
              <a:lnSpc>
                <a:spcPct val="90000"/>
              </a:lnSpc>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7" name="Shape 7"/>
          <p:cNvSpPr txBox="1">
            <a:spLocks noGrp="1"/>
          </p:cNvSpPr>
          <p:nvPr>
            <p:ph type="body" idx="1"/>
          </p:nvPr>
        </p:nvSpPr>
        <p:spPr>
          <a:xfrm>
            <a:off x="76200" y="838200"/>
            <a:ext cx="12039600" cy="5338763"/>
          </a:xfrm>
          <a:prstGeom prst="rect">
            <a:avLst/>
          </a:prstGeom>
          <a:noFill/>
          <a:ln>
            <a:noFill/>
          </a:ln>
        </p:spPr>
        <p:txBody>
          <a:bodyPr lIns="91425" tIns="91425" rIns="91425" bIns="91425" anchor="t" anchorCtr="0"/>
          <a:lstStyle>
            <a:lvl1pPr marL="228600" marR="0" lvl="0" indent="-50800" algn="l" rtl="0">
              <a:lnSpc>
                <a:spcPct val="90000"/>
              </a:lnSpc>
              <a:spcBef>
                <a:spcPts val="100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1pPr>
            <a:lvl2pPr marL="685800" marR="0" lvl="1" indent="-76200" algn="l" rtl="0">
              <a:lnSpc>
                <a:spcPct val="90000"/>
              </a:lnSpc>
              <a:spcBef>
                <a:spcPts val="50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2pPr>
            <a:lvl3pPr marL="1143000" marR="0" lvl="2" indent="-101600" algn="l" rtl="0">
              <a:lnSpc>
                <a:spcPct val="90000"/>
              </a:lnSpc>
              <a:spcBef>
                <a:spcPts val="5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0200" marR="0" lvl="3"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dirty="0"/>
          </a:p>
        </p:txBody>
      </p:sp>
      <p:sp>
        <p:nvSpPr>
          <p:cNvPr id="9" name="Shape 9"/>
          <p:cNvSpPr txBox="1">
            <a:spLocks noGrp="1"/>
          </p:cNvSpPr>
          <p:nvPr>
            <p:ph type="ftr" idx="11"/>
          </p:nvPr>
        </p:nvSpPr>
        <p:spPr>
          <a:xfrm>
            <a:off x="1981200" y="6467475"/>
            <a:ext cx="9067800" cy="360045"/>
          </a:xfrm>
          <a:prstGeom prst="rect">
            <a:avLst/>
          </a:prstGeom>
          <a:noFill/>
          <a:ln>
            <a:noFill/>
          </a:ln>
        </p:spPr>
        <p:txBody>
          <a:bodyPr lIns="91425" tIns="91425" rIns="91425" bIns="91425" anchor="ctr" anchorCtr="0"/>
          <a:lstStyle>
            <a:lvl1pPr marL="0" marR="0" lvl="0" indent="0" algn="ctr" rtl="0">
              <a:spcBef>
                <a:spcPts val="0"/>
              </a:spcBef>
              <a:buNone/>
              <a:defRPr sz="1200" b="0" i="0" u="none" strike="noStrike" cap="none">
                <a:solidFill>
                  <a:schemeClr val="bg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r>
              <a:rPr lang="en-US" smtClean="0"/>
              <a:t>Grouping and Graphic controls / Session 02</a:t>
            </a:r>
            <a:endParaRPr lang="en-US" dirty="0"/>
          </a:p>
        </p:txBody>
      </p:sp>
      <p:sp>
        <p:nvSpPr>
          <p:cNvPr id="10" name="Shape 10"/>
          <p:cNvSpPr txBox="1">
            <a:spLocks noGrp="1"/>
          </p:cNvSpPr>
          <p:nvPr>
            <p:ph type="sldNum" idx="12"/>
          </p:nvPr>
        </p:nvSpPr>
        <p:spPr>
          <a:xfrm>
            <a:off x="11506200" y="6497955"/>
            <a:ext cx="533399" cy="365125"/>
          </a:xfrm>
          <a:prstGeom prst="rect">
            <a:avLst/>
          </a:prstGeom>
          <a:noFill/>
          <a:ln>
            <a:noFill/>
          </a:ln>
        </p:spPr>
        <p:txBody>
          <a:bodyPr lIns="91425" tIns="45700" rIns="91425" bIns="45700" anchor="ctr" anchorCtr="0">
            <a:noAutofit/>
          </a:bodyPr>
          <a:lstStyle>
            <a:lvl1pPr algn="ctr">
              <a:defRPr sz="1600" b="1"/>
            </a:lvl1pPr>
          </a:lstStyle>
          <a:p>
            <a:pPr>
              <a:buSzPct val="25000"/>
            </a:pPr>
            <a:fld id="{00000000-1234-1234-1234-123412341234}" type="slidenum">
              <a:rPr lang="en-US" smtClean="0">
                <a:solidFill>
                  <a:srgbClr val="888888"/>
                </a:solidFill>
                <a:latin typeface="Calibri"/>
                <a:ea typeface="Calibri"/>
                <a:cs typeface="Calibri"/>
                <a:sym typeface="Calibri"/>
              </a:rPr>
              <a:pPr>
                <a:buSzPct val="25000"/>
              </a:pPr>
              <a:t>‹#›</a:t>
            </a:fld>
            <a:endParaRPr lang="en-US" dirty="0">
              <a:solidFill>
                <a:srgbClr val="888888"/>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Lst>
  <p:hf sldNum="0" hd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pic>
        <p:nvPicPr>
          <p:cNvPr id="84" name="Shape 84"/>
          <p:cNvPicPr preferRelativeResize="0"/>
          <p:nvPr/>
        </p:nvPicPr>
        <p:blipFill rotWithShape="1">
          <a:blip r:embed="rId3">
            <a:alphaModFix/>
          </a:blip>
          <a:srcRect/>
          <a:stretch/>
        </p:blipFill>
        <p:spPr>
          <a:xfrm>
            <a:off x="0" y="0"/>
            <a:ext cx="12368462" cy="6871366"/>
          </a:xfrm>
          <a:prstGeom prst="rect">
            <a:avLst/>
          </a:prstGeom>
          <a:noFill/>
          <a:ln>
            <a:noFill/>
          </a:ln>
        </p:spPr>
      </p:pic>
      <p:sp>
        <p:nvSpPr>
          <p:cNvPr id="85" name="Shape 85"/>
          <p:cNvSpPr/>
          <p:nvPr/>
        </p:nvSpPr>
        <p:spPr>
          <a:xfrm>
            <a:off x="838200" y="2232316"/>
            <a:ext cx="10891684" cy="1631215"/>
          </a:xfrm>
          <a:prstGeom prst="rect">
            <a:avLst/>
          </a:prstGeom>
          <a:noFill/>
          <a:ln>
            <a:noFill/>
          </a:ln>
        </p:spPr>
        <p:txBody>
          <a:bodyPr lIns="91425" tIns="45700" rIns="91425" bIns="45700" anchor="t" anchorCtr="0">
            <a:noAutofit/>
          </a:bodyPr>
          <a:lstStyle/>
          <a:p>
            <a:pPr lvl="0" algn="ctr">
              <a:buSzPct val="25000"/>
            </a:pPr>
            <a:r>
              <a:rPr lang="en-US" sz="4800" b="1" dirty="0" smtClean="0">
                <a:solidFill>
                  <a:schemeClr val="bg1"/>
                </a:solidFill>
              </a:rPr>
              <a:t>Session 02</a:t>
            </a:r>
            <a:endParaRPr lang="en-US" sz="4800" b="1" i="0" u="none" strike="noStrike" cap="none" dirty="0">
              <a:solidFill>
                <a:schemeClr val="bg1"/>
              </a:solidFill>
              <a:sym typeface="Arial"/>
            </a:endParaRPr>
          </a:p>
          <a:p>
            <a:pPr lvl="0" algn="ctr">
              <a:buSzPct val="25000"/>
            </a:pPr>
            <a:r>
              <a:rPr lang="en-US" altLang="en-US" sz="4000" dirty="0">
                <a:solidFill>
                  <a:schemeClr val="bg1"/>
                </a:solidFill>
              </a:rPr>
              <a:t>Grouping and Graphic controls</a:t>
            </a:r>
            <a:br>
              <a:rPr lang="en-US" altLang="en-US" sz="4000" dirty="0">
                <a:solidFill>
                  <a:schemeClr val="bg1"/>
                </a:solidFill>
              </a:rPr>
            </a:br>
            <a:r>
              <a:rPr lang="en-US" altLang="en-US" sz="4000" dirty="0">
                <a:solidFill>
                  <a:schemeClr val="bg1"/>
                </a:solidFill>
              </a:rPr>
              <a:t>Advance controls</a:t>
            </a:r>
            <a:endParaRPr lang="en-US" sz="4000" b="1" i="0" u="none" strike="noStrike" cap="none" dirty="0">
              <a:solidFill>
                <a:schemeClr val="bg1"/>
              </a:solidFill>
              <a:sym typeface="Arial"/>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p:txBody>
          <a:bodyPr/>
          <a:lstStyle/>
          <a:p>
            <a:r>
              <a:rPr lang="en-US" altLang="en-US" smtClean="0"/>
              <a:t>“ImageList” control</a:t>
            </a:r>
          </a:p>
        </p:txBody>
      </p:sp>
      <p:sp>
        <p:nvSpPr>
          <p:cNvPr id="18435" name="Content Placeholder 2"/>
          <p:cNvSpPr>
            <a:spLocks noGrp="1"/>
          </p:cNvSpPr>
          <p:nvPr>
            <p:ph idx="1"/>
          </p:nvPr>
        </p:nvSpPr>
        <p:spPr/>
        <p:txBody>
          <a:bodyPr/>
          <a:lstStyle/>
          <a:p>
            <a:r>
              <a:rPr lang="en-US" altLang="en-US" smtClean="0"/>
              <a:t>The ImageList component in WF is used to store a collection of images. The images stored in this component are displayed by other controls.</a:t>
            </a:r>
          </a:p>
        </p:txBody>
      </p:sp>
      <p:pic>
        <p:nvPicPr>
          <p:cNvPr id="1843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52800" y="4495800"/>
            <a:ext cx="171450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95801" y="2971801"/>
            <a:ext cx="3705225" cy="296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idx="11"/>
          </p:nvPr>
        </p:nvSpPr>
        <p:spPr/>
        <p:txBody>
          <a:bodyPr/>
          <a:lstStyle/>
          <a:p>
            <a:r>
              <a:rPr lang="en-US" smtClean="0"/>
              <a:t>Grouping and Graphic controls / Session 02</a:t>
            </a:r>
            <a:endParaRPr lang="en-US" dirty="0"/>
          </a:p>
        </p:txBody>
      </p:sp>
    </p:spTree>
    <p:extLst>
      <p:ext uri="{BB962C8B-B14F-4D97-AF65-F5344CB8AC3E}">
        <p14:creationId xmlns:p14="http://schemas.microsoft.com/office/powerpoint/2010/main" val="7719850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lstStyle/>
          <a:p>
            <a:r>
              <a:rPr lang="en-US" altLang="en-US" smtClean="0"/>
              <a:t>“SplitContainter” control</a:t>
            </a:r>
          </a:p>
        </p:txBody>
      </p:sp>
      <p:sp>
        <p:nvSpPr>
          <p:cNvPr id="19459" name="Content Placeholder 2"/>
          <p:cNvSpPr>
            <a:spLocks noGrp="1"/>
          </p:cNvSpPr>
          <p:nvPr>
            <p:ph idx="1"/>
          </p:nvPr>
        </p:nvSpPr>
        <p:spPr/>
        <p:txBody>
          <a:bodyPr/>
          <a:lstStyle/>
          <a:p>
            <a:r>
              <a:rPr lang="en-US" altLang="en-US" smtClean="0"/>
              <a:t>The SplitContainer control allows you to create complex user interface by dividing the form two resizable panels, either horizontally or vertically.</a:t>
            </a:r>
          </a:p>
        </p:txBody>
      </p:sp>
      <p:pic>
        <p:nvPicPr>
          <p:cNvPr id="921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4601" y="2971800"/>
            <a:ext cx="7027863" cy="30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idx="11"/>
          </p:nvPr>
        </p:nvSpPr>
        <p:spPr/>
        <p:txBody>
          <a:bodyPr/>
          <a:lstStyle/>
          <a:p>
            <a:r>
              <a:rPr lang="en-US" smtClean="0"/>
              <a:t>Grouping and Graphic controls / Session 02</a:t>
            </a:r>
            <a:endParaRPr lang="en-US" dirty="0"/>
          </a:p>
        </p:txBody>
      </p:sp>
    </p:spTree>
    <p:extLst>
      <p:ext uri="{BB962C8B-B14F-4D97-AF65-F5344CB8AC3E}">
        <p14:creationId xmlns:p14="http://schemas.microsoft.com/office/powerpoint/2010/main" val="360896789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7" presetClass="entr" presetSubtype="0" fill="hold" nodeType="clickEffect">
                                  <p:stCondLst>
                                    <p:cond delay="0"/>
                                  </p:stCondLst>
                                  <p:childTnLst>
                                    <p:set>
                                      <p:cBhvr>
                                        <p:cTn id="6" dur="1" fill="hold">
                                          <p:stCondLst>
                                            <p:cond delay="0"/>
                                          </p:stCondLst>
                                        </p:cTn>
                                        <p:tgtEl>
                                          <p:spTgt spid="9219"/>
                                        </p:tgtEl>
                                        <p:attrNameLst>
                                          <p:attrName>style.visibility</p:attrName>
                                        </p:attrNameLst>
                                      </p:cBhvr>
                                      <p:to>
                                        <p:strVal val="visible"/>
                                      </p:to>
                                    </p:set>
                                    <p:animEffect transition="in" filter="fade">
                                      <p:cBhvr>
                                        <p:cTn id="7" dur="1000"/>
                                        <p:tgtEl>
                                          <p:spTgt spid="9219"/>
                                        </p:tgtEl>
                                      </p:cBhvr>
                                    </p:animEffect>
                                    <p:anim calcmode="lin" valueType="num">
                                      <p:cBhvr>
                                        <p:cTn id="8" dur="1000" fill="hold"/>
                                        <p:tgtEl>
                                          <p:spTgt spid="9219"/>
                                        </p:tgtEl>
                                        <p:attrNameLst>
                                          <p:attrName>ppt_x</p:attrName>
                                        </p:attrNameLst>
                                      </p:cBhvr>
                                      <p:tavLst>
                                        <p:tav tm="0">
                                          <p:val>
                                            <p:strVal val="#ppt_x"/>
                                          </p:val>
                                        </p:tav>
                                        <p:tav tm="100000">
                                          <p:val>
                                            <p:strVal val="#ppt_x"/>
                                          </p:val>
                                        </p:tav>
                                      </p:tavLst>
                                    </p:anim>
                                    <p:anim calcmode="lin" valueType="num">
                                      <p:cBhvr>
                                        <p:cTn id="9" dur="1000" fill="hold"/>
                                        <p:tgtEl>
                                          <p:spTgt spid="92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p:txBody>
          <a:bodyPr/>
          <a:lstStyle/>
          <a:p>
            <a:r>
              <a:rPr lang="en-US" altLang="en-US" smtClean="0"/>
              <a:t>Objectives 2</a:t>
            </a:r>
          </a:p>
        </p:txBody>
      </p:sp>
      <p:sp>
        <p:nvSpPr>
          <p:cNvPr id="20483" name="Content Placeholder 2"/>
          <p:cNvSpPr>
            <a:spLocks noGrp="1"/>
          </p:cNvSpPr>
          <p:nvPr>
            <p:ph idx="1"/>
          </p:nvPr>
        </p:nvSpPr>
        <p:spPr/>
        <p:txBody>
          <a:bodyPr/>
          <a:lstStyle/>
          <a:p>
            <a:r>
              <a:rPr lang="en-US" altLang="en-US" smtClean="0"/>
              <a:t>ListView and TreeView controls</a:t>
            </a:r>
          </a:p>
          <a:p>
            <a:r>
              <a:rPr lang="en-US" altLang="en-US" smtClean="0"/>
              <a:t>RichTextBox control</a:t>
            </a:r>
          </a:p>
          <a:p>
            <a:r>
              <a:rPr lang="en-US" altLang="en-US" smtClean="0"/>
              <a:t>ProgressBar</a:t>
            </a:r>
          </a:p>
          <a:p>
            <a:r>
              <a:rPr lang="en-US" altLang="en-US" smtClean="0"/>
              <a:t>Date Controls</a:t>
            </a:r>
          </a:p>
          <a:p>
            <a:r>
              <a:rPr lang="en-US" altLang="en-US" smtClean="0"/>
              <a:t>Timer Component</a:t>
            </a:r>
          </a:p>
        </p:txBody>
      </p:sp>
      <p:sp>
        <p:nvSpPr>
          <p:cNvPr id="2" name="Footer Placeholder 1"/>
          <p:cNvSpPr>
            <a:spLocks noGrp="1"/>
          </p:cNvSpPr>
          <p:nvPr>
            <p:ph type="ftr" idx="11"/>
          </p:nvPr>
        </p:nvSpPr>
        <p:spPr/>
        <p:txBody>
          <a:bodyPr/>
          <a:lstStyle/>
          <a:p>
            <a:r>
              <a:rPr lang="en-US" smtClean="0"/>
              <a:t>Grouping and Graphic controls / Session 02</a:t>
            </a:r>
            <a:endParaRPr lang="en-US" dirty="0"/>
          </a:p>
        </p:txBody>
      </p:sp>
    </p:spTree>
    <p:extLst>
      <p:ext uri="{BB962C8B-B14F-4D97-AF65-F5344CB8AC3E}">
        <p14:creationId xmlns:p14="http://schemas.microsoft.com/office/powerpoint/2010/main" val="43750325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p:txBody>
          <a:bodyPr/>
          <a:lstStyle/>
          <a:p>
            <a:r>
              <a:rPr lang="en-US" altLang="en-US" smtClean="0"/>
              <a:t>“ListView” and “TreeView” control</a:t>
            </a:r>
          </a:p>
        </p:txBody>
      </p:sp>
      <p:sp>
        <p:nvSpPr>
          <p:cNvPr id="21507" name="Content Placeholder 2"/>
          <p:cNvSpPr>
            <a:spLocks noGrp="1"/>
          </p:cNvSpPr>
          <p:nvPr>
            <p:ph idx="1"/>
          </p:nvPr>
        </p:nvSpPr>
        <p:spPr/>
        <p:txBody>
          <a:bodyPr/>
          <a:lstStyle/>
          <a:p>
            <a:endParaRPr lang="en-US" altLang="en-US" smtClean="0"/>
          </a:p>
        </p:txBody>
      </p:sp>
      <p:pic>
        <p:nvPicPr>
          <p:cNvPr id="2150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43200" y="1676400"/>
            <a:ext cx="6465888" cy="4438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09" name="Rounded Rectangle 7"/>
          <p:cNvSpPr>
            <a:spLocks noChangeArrowheads="1"/>
          </p:cNvSpPr>
          <p:nvPr/>
        </p:nvSpPr>
        <p:spPr bwMode="auto">
          <a:xfrm>
            <a:off x="2819400" y="2743200"/>
            <a:ext cx="2362200" cy="3048000"/>
          </a:xfrm>
          <a:prstGeom prst="roundRect">
            <a:avLst>
              <a:gd name="adj" fmla="val 4880"/>
            </a:avLst>
          </a:prstGeom>
          <a:noFill/>
          <a:ln w="28575" algn="ctr">
            <a:solidFill>
              <a:srgbClr val="FF33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Verdana" panose="020B0604030504040204" pitchFamily="34" charset="0"/>
              </a:defRPr>
            </a:lvl1pPr>
            <a:lvl2pPr marL="742950" indent="-285750" eaLnBrk="0" hangingPunct="0">
              <a:defRPr>
                <a:solidFill>
                  <a:schemeClr val="tx1"/>
                </a:solidFill>
                <a:latin typeface="Verdana" panose="020B0604030504040204" pitchFamily="34" charset="0"/>
              </a:defRPr>
            </a:lvl2pPr>
            <a:lvl3pPr marL="1143000" indent="-228600" eaLnBrk="0" hangingPunct="0">
              <a:defRPr>
                <a:solidFill>
                  <a:schemeClr val="tx1"/>
                </a:solidFill>
                <a:latin typeface="Verdana" panose="020B0604030504040204" pitchFamily="34" charset="0"/>
              </a:defRPr>
            </a:lvl3pPr>
            <a:lvl4pPr marL="1600200" indent="-228600" eaLnBrk="0" hangingPunct="0">
              <a:defRPr>
                <a:solidFill>
                  <a:schemeClr val="tx1"/>
                </a:solidFill>
                <a:latin typeface="Verdana" panose="020B0604030504040204" pitchFamily="34" charset="0"/>
              </a:defRPr>
            </a:lvl4pPr>
            <a:lvl5pPr marL="2057400" indent="-228600" eaLnBrk="0" hangingPunct="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endParaRPr lang="en-US" altLang="en-US"/>
          </a:p>
        </p:txBody>
      </p:sp>
      <p:sp>
        <p:nvSpPr>
          <p:cNvPr id="21510" name="Rounded Rectangle 8"/>
          <p:cNvSpPr>
            <a:spLocks noChangeArrowheads="1"/>
          </p:cNvSpPr>
          <p:nvPr/>
        </p:nvSpPr>
        <p:spPr bwMode="auto">
          <a:xfrm>
            <a:off x="5257800" y="2743200"/>
            <a:ext cx="3962400" cy="3048000"/>
          </a:xfrm>
          <a:prstGeom prst="roundRect">
            <a:avLst>
              <a:gd name="adj" fmla="val 4880"/>
            </a:avLst>
          </a:prstGeom>
          <a:noFill/>
          <a:ln w="28575" algn="ctr">
            <a:solidFill>
              <a:srgbClr val="FF33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Verdana" panose="020B0604030504040204" pitchFamily="34" charset="0"/>
              </a:defRPr>
            </a:lvl1pPr>
            <a:lvl2pPr marL="742950" indent="-285750" eaLnBrk="0" hangingPunct="0">
              <a:defRPr>
                <a:solidFill>
                  <a:schemeClr val="tx1"/>
                </a:solidFill>
                <a:latin typeface="Verdana" panose="020B0604030504040204" pitchFamily="34" charset="0"/>
              </a:defRPr>
            </a:lvl2pPr>
            <a:lvl3pPr marL="1143000" indent="-228600" eaLnBrk="0" hangingPunct="0">
              <a:defRPr>
                <a:solidFill>
                  <a:schemeClr val="tx1"/>
                </a:solidFill>
                <a:latin typeface="Verdana" panose="020B0604030504040204" pitchFamily="34" charset="0"/>
              </a:defRPr>
            </a:lvl3pPr>
            <a:lvl4pPr marL="1600200" indent="-228600" eaLnBrk="0" hangingPunct="0">
              <a:defRPr>
                <a:solidFill>
                  <a:schemeClr val="tx1"/>
                </a:solidFill>
                <a:latin typeface="Verdana" panose="020B0604030504040204" pitchFamily="34" charset="0"/>
              </a:defRPr>
            </a:lvl4pPr>
            <a:lvl5pPr marL="2057400" indent="-228600" eaLnBrk="0" hangingPunct="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endParaRPr lang="en-US" altLang="en-US"/>
          </a:p>
        </p:txBody>
      </p:sp>
      <p:sp>
        <p:nvSpPr>
          <p:cNvPr id="10" name="Rounded Rectangular Callout 9"/>
          <p:cNvSpPr/>
          <p:nvPr/>
        </p:nvSpPr>
        <p:spPr bwMode="auto">
          <a:xfrm>
            <a:off x="4038600" y="1828800"/>
            <a:ext cx="1219200" cy="533400"/>
          </a:xfrm>
          <a:prstGeom prst="wedgeRoundRectCallout">
            <a:avLst>
              <a:gd name="adj1" fmla="val -31547"/>
              <a:gd name="adj2" fmla="val 118827"/>
              <a:gd name="adj3" fmla="val 16667"/>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a:lstStyle/>
          <a:p>
            <a:pPr eaLnBrk="0" hangingPunct="0">
              <a:defRPr/>
            </a:pPr>
            <a:r>
              <a:rPr lang="en-US" sz="1600" dirty="0" err="1">
                <a:solidFill>
                  <a:schemeClr val="tx1"/>
                </a:solidFill>
              </a:rPr>
              <a:t>TreeView</a:t>
            </a:r>
            <a:endParaRPr lang="en-US" sz="1600" dirty="0">
              <a:solidFill>
                <a:schemeClr val="tx1"/>
              </a:solidFill>
            </a:endParaRPr>
          </a:p>
        </p:txBody>
      </p:sp>
      <p:sp>
        <p:nvSpPr>
          <p:cNvPr id="11" name="Rounded Rectangular Callout 10"/>
          <p:cNvSpPr/>
          <p:nvPr/>
        </p:nvSpPr>
        <p:spPr bwMode="auto">
          <a:xfrm>
            <a:off x="6858000" y="1828800"/>
            <a:ext cx="1219200" cy="533400"/>
          </a:xfrm>
          <a:prstGeom prst="wedgeRoundRectCallout">
            <a:avLst>
              <a:gd name="adj1" fmla="val -31547"/>
              <a:gd name="adj2" fmla="val 118827"/>
              <a:gd name="adj3" fmla="val 16667"/>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a:lstStyle/>
          <a:p>
            <a:pPr eaLnBrk="0" hangingPunct="0">
              <a:defRPr/>
            </a:pPr>
            <a:r>
              <a:rPr lang="en-US" sz="1600" dirty="0" err="1">
                <a:solidFill>
                  <a:schemeClr val="tx1"/>
                </a:solidFill>
              </a:rPr>
              <a:t>ListView</a:t>
            </a:r>
            <a:endParaRPr lang="en-US" sz="1600" dirty="0">
              <a:solidFill>
                <a:schemeClr val="tx1"/>
              </a:solidFill>
            </a:endParaRPr>
          </a:p>
        </p:txBody>
      </p:sp>
      <p:sp>
        <p:nvSpPr>
          <p:cNvPr id="2" name="Footer Placeholder 1"/>
          <p:cNvSpPr>
            <a:spLocks noGrp="1"/>
          </p:cNvSpPr>
          <p:nvPr>
            <p:ph type="ftr" idx="11"/>
          </p:nvPr>
        </p:nvSpPr>
        <p:spPr/>
        <p:txBody>
          <a:bodyPr/>
          <a:lstStyle/>
          <a:p>
            <a:r>
              <a:rPr lang="en-US" smtClean="0"/>
              <a:t>Grouping and Graphic controls / Session 02</a:t>
            </a:r>
            <a:endParaRPr lang="en-US" dirty="0"/>
          </a:p>
        </p:txBody>
      </p:sp>
    </p:spTree>
    <p:extLst>
      <p:ext uri="{BB962C8B-B14F-4D97-AF65-F5344CB8AC3E}">
        <p14:creationId xmlns:p14="http://schemas.microsoft.com/office/powerpoint/2010/main" val="128939551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p:txBody>
          <a:bodyPr/>
          <a:lstStyle/>
          <a:p>
            <a:r>
              <a:rPr lang="en-US" altLang="en-US" smtClean="0"/>
              <a:t>“ListView” Control</a:t>
            </a:r>
          </a:p>
        </p:txBody>
      </p:sp>
      <p:sp>
        <p:nvSpPr>
          <p:cNvPr id="22531" name="Content Placeholder 2"/>
          <p:cNvSpPr>
            <a:spLocks noGrp="1"/>
          </p:cNvSpPr>
          <p:nvPr>
            <p:ph idx="1"/>
          </p:nvPr>
        </p:nvSpPr>
        <p:spPr/>
        <p:txBody>
          <a:bodyPr/>
          <a:lstStyle/>
          <a:p>
            <a:r>
              <a:rPr lang="en-US" altLang="en-US" smtClean="0"/>
              <a:t>The ListView control is used to display a collection of items in a list. This control allows you to add items to a collection and display the items along with their icons.</a:t>
            </a:r>
          </a:p>
        </p:txBody>
      </p:sp>
      <p:pic>
        <p:nvPicPr>
          <p:cNvPr id="8" name="Picture 4" descr="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9800" y="3352801"/>
            <a:ext cx="2438400" cy="97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5" descr="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29401" y="1905000"/>
            <a:ext cx="3622675" cy="434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AutoShape 6"/>
          <p:cNvSpPr>
            <a:spLocks noChangeArrowheads="1"/>
          </p:cNvSpPr>
          <p:nvPr/>
        </p:nvSpPr>
        <p:spPr bwMode="auto">
          <a:xfrm>
            <a:off x="2209800" y="3606800"/>
            <a:ext cx="1219200" cy="254000"/>
          </a:xfrm>
          <a:prstGeom prst="roundRect">
            <a:avLst>
              <a:gd name="adj" fmla="val 16667"/>
            </a:avLst>
          </a:prstGeom>
          <a:noFill/>
          <a:ln w="38100">
            <a:solidFill>
              <a:srgbClr val="FF33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Verdana" panose="020B0604030504040204" pitchFamily="34" charset="0"/>
              </a:defRPr>
            </a:lvl1pPr>
            <a:lvl2pPr marL="742950" indent="-285750" eaLnBrk="0" hangingPunct="0">
              <a:defRPr>
                <a:solidFill>
                  <a:schemeClr val="tx1"/>
                </a:solidFill>
                <a:latin typeface="Verdana" panose="020B0604030504040204" pitchFamily="34" charset="0"/>
              </a:defRPr>
            </a:lvl2pPr>
            <a:lvl3pPr marL="1143000" indent="-228600" eaLnBrk="0" hangingPunct="0">
              <a:defRPr>
                <a:solidFill>
                  <a:schemeClr val="tx1"/>
                </a:solidFill>
                <a:latin typeface="Verdana" panose="020B0604030504040204" pitchFamily="34" charset="0"/>
              </a:defRPr>
            </a:lvl3pPr>
            <a:lvl4pPr marL="1600200" indent="-228600" eaLnBrk="0" hangingPunct="0">
              <a:defRPr>
                <a:solidFill>
                  <a:schemeClr val="tx1"/>
                </a:solidFill>
                <a:latin typeface="Verdana" panose="020B0604030504040204" pitchFamily="34" charset="0"/>
              </a:defRPr>
            </a:lvl4pPr>
            <a:lvl5pPr marL="2057400" indent="-228600" eaLnBrk="0" hangingPunct="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endParaRPr lang="en-US" altLang="en-US">
              <a:solidFill>
                <a:schemeClr val="accent2"/>
              </a:solidFill>
            </a:endParaRPr>
          </a:p>
        </p:txBody>
      </p:sp>
      <p:sp>
        <p:nvSpPr>
          <p:cNvPr id="11" name="Line 7"/>
          <p:cNvSpPr>
            <a:spLocks noChangeShapeType="1"/>
          </p:cNvSpPr>
          <p:nvPr/>
        </p:nvSpPr>
        <p:spPr bwMode="auto">
          <a:xfrm flipV="1">
            <a:off x="3429000" y="3733800"/>
            <a:ext cx="3200400" cy="25400"/>
          </a:xfrm>
          <a:prstGeom prst="line">
            <a:avLst/>
          </a:prstGeom>
          <a:noFill/>
          <a:ln w="28575">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 name="Footer Placeholder 1"/>
          <p:cNvSpPr>
            <a:spLocks noGrp="1"/>
          </p:cNvSpPr>
          <p:nvPr>
            <p:ph type="ftr" idx="11"/>
          </p:nvPr>
        </p:nvSpPr>
        <p:spPr/>
        <p:txBody>
          <a:bodyPr/>
          <a:lstStyle/>
          <a:p>
            <a:r>
              <a:rPr lang="en-US" smtClean="0"/>
              <a:t>Grouping and Graphic controls / Session 02</a:t>
            </a:r>
            <a:endParaRPr lang="en-US" dirty="0"/>
          </a:p>
        </p:txBody>
      </p:sp>
    </p:spTree>
    <p:extLst>
      <p:ext uri="{BB962C8B-B14F-4D97-AF65-F5344CB8AC3E}">
        <p14:creationId xmlns:p14="http://schemas.microsoft.com/office/powerpoint/2010/main" val="16286774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8" presetClass="entr" presetSubtype="0" accel="10000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strVal val="#ppt_w*2.5"/>
                                          </p:val>
                                        </p:tav>
                                        <p:tav tm="100000">
                                          <p:val>
                                            <p:strVal val="#ppt_w"/>
                                          </p:val>
                                        </p:tav>
                                      </p:tavLst>
                                    </p:anim>
                                    <p:anim calcmode="lin" valueType="num">
                                      <p:cBhvr>
                                        <p:cTn id="8" dur="500" fill="hold"/>
                                        <p:tgtEl>
                                          <p:spTgt spid="8"/>
                                        </p:tgtEl>
                                        <p:attrNameLst>
                                          <p:attrName>ppt_h</p:attrName>
                                        </p:attrNameLst>
                                      </p:cBhvr>
                                      <p:tavLst>
                                        <p:tav tm="0">
                                          <p:val>
                                            <p:strVal val="#ppt_h*0.01"/>
                                          </p:val>
                                        </p:tav>
                                        <p:tav tm="100000">
                                          <p:val>
                                            <p:strVal val="#ppt_h"/>
                                          </p:val>
                                        </p:tav>
                                      </p:tavLst>
                                    </p:anim>
                                    <p:anim calcmode="lin" valueType="num">
                                      <p:cBhvr>
                                        <p:cTn id="9" dur="500" fill="hold"/>
                                        <p:tgtEl>
                                          <p:spTgt spid="8"/>
                                        </p:tgtEl>
                                        <p:attrNameLst>
                                          <p:attrName>ppt_x</p:attrName>
                                        </p:attrNameLst>
                                      </p:cBhvr>
                                      <p:tavLst>
                                        <p:tav tm="0">
                                          <p:val>
                                            <p:strVal val="#ppt_x"/>
                                          </p:val>
                                        </p:tav>
                                        <p:tav tm="100000">
                                          <p:val>
                                            <p:strVal val="#ppt_x"/>
                                          </p:val>
                                        </p:tav>
                                      </p:tavLst>
                                    </p:anim>
                                    <p:anim calcmode="lin" valueType="num">
                                      <p:cBhvr>
                                        <p:cTn id="10" dur="500" fill="hold"/>
                                        <p:tgtEl>
                                          <p:spTgt spid="8"/>
                                        </p:tgtEl>
                                        <p:attrNameLst>
                                          <p:attrName>ppt_y</p:attrName>
                                        </p:attrNameLst>
                                      </p:cBhvr>
                                      <p:tavLst>
                                        <p:tav tm="0">
                                          <p:val>
                                            <p:strVal val="#ppt_h+1"/>
                                          </p:val>
                                        </p:tav>
                                        <p:tav tm="100000">
                                          <p:val>
                                            <p:strVal val="#ppt_y"/>
                                          </p:val>
                                        </p:tav>
                                      </p:tavLst>
                                    </p:anim>
                                    <p:animEffect transition="in" filter="fade">
                                      <p:cBhvr>
                                        <p:cTn id="11" dur="500"/>
                                        <p:tgtEl>
                                          <p:spTgt spid="8"/>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9" presetClass="entr" presetSubtype="0" fill="hold" grpId="0" nodeType="click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dissolve">
                                      <p:cBhvr>
                                        <p:cTn id="16" dur="500"/>
                                        <p:tgtEl>
                                          <p:spTgt spid="10"/>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5" presetClass="entr" presetSubtype="1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checkerboard(across)">
                                      <p:cBhvr>
                                        <p:cTn id="21" dur="500"/>
                                        <p:tgtEl>
                                          <p:spTgt spid="11"/>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9" presetClass="entr" presetSubtype="0" fill="hold" nodeType="click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dissolve">
                                      <p:cBhvr>
                                        <p:cTn id="2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p:nvPr>
        </p:nvSpPr>
        <p:spPr/>
        <p:txBody>
          <a:bodyPr/>
          <a:lstStyle/>
          <a:p>
            <a:r>
              <a:rPr lang="en-US" altLang="en-US" smtClean="0"/>
              <a:t>“TreeView” Control</a:t>
            </a:r>
          </a:p>
        </p:txBody>
      </p:sp>
      <p:sp>
        <p:nvSpPr>
          <p:cNvPr id="23555" name="Content Placeholder 2"/>
          <p:cNvSpPr>
            <a:spLocks noGrp="1"/>
          </p:cNvSpPr>
          <p:nvPr>
            <p:ph idx="1"/>
          </p:nvPr>
        </p:nvSpPr>
        <p:spPr/>
        <p:txBody>
          <a:bodyPr/>
          <a:lstStyle/>
          <a:p>
            <a:r>
              <a:rPr lang="en-US" altLang="en-US" smtClean="0"/>
              <a:t>The TreeView control displays data in a hierarchical manner. The Treeview control has three types of nodes.</a:t>
            </a:r>
          </a:p>
          <a:p>
            <a:pPr lvl="1"/>
            <a:r>
              <a:rPr lang="en-US" altLang="en-US" smtClean="0"/>
              <a:t>Root</a:t>
            </a:r>
          </a:p>
          <a:p>
            <a:pPr lvl="1"/>
            <a:r>
              <a:rPr lang="en-US" altLang="en-US" smtClean="0"/>
              <a:t>Parent</a:t>
            </a:r>
          </a:p>
          <a:p>
            <a:pPr lvl="1"/>
            <a:r>
              <a:rPr lang="en-US" altLang="en-US" smtClean="0"/>
              <a:t>Leaf</a:t>
            </a:r>
          </a:p>
        </p:txBody>
      </p:sp>
      <p:pic>
        <p:nvPicPr>
          <p:cNvPr id="8" name="Picture 5" descr="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2200" y="2641600"/>
            <a:ext cx="3200400" cy="109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AutoShape 6"/>
          <p:cNvSpPr>
            <a:spLocks noChangeArrowheads="1"/>
          </p:cNvSpPr>
          <p:nvPr/>
        </p:nvSpPr>
        <p:spPr bwMode="auto">
          <a:xfrm>
            <a:off x="2362200" y="3175000"/>
            <a:ext cx="1219200" cy="254000"/>
          </a:xfrm>
          <a:prstGeom prst="roundRect">
            <a:avLst>
              <a:gd name="adj" fmla="val 16667"/>
            </a:avLst>
          </a:prstGeom>
          <a:noFill/>
          <a:ln w="38100">
            <a:solidFill>
              <a:srgbClr val="FF33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Verdana" panose="020B0604030504040204" pitchFamily="34" charset="0"/>
              </a:defRPr>
            </a:lvl1pPr>
            <a:lvl2pPr marL="742950" indent="-285750" eaLnBrk="0" hangingPunct="0">
              <a:defRPr>
                <a:solidFill>
                  <a:schemeClr val="tx1"/>
                </a:solidFill>
                <a:latin typeface="Verdana" panose="020B0604030504040204" pitchFamily="34" charset="0"/>
              </a:defRPr>
            </a:lvl2pPr>
            <a:lvl3pPr marL="1143000" indent="-228600" eaLnBrk="0" hangingPunct="0">
              <a:defRPr>
                <a:solidFill>
                  <a:schemeClr val="tx1"/>
                </a:solidFill>
                <a:latin typeface="Verdana" panose="020B0604030504040204" pitchFamily="34" charset="0"/>
              </a:defRPr>
            </a:lvl3pPr>
            <a:lvl4pPr marL="1600200" indent="-228600" eaLnBrk="0" hangingPunct="0">
              <a:defRPr>
                <a:solidFill>
                  <a:schemeClr val="tx1"/>
                </a:solidFill>
                <a:latin typeface="Verdana" panose="020B0604030504040204" pitchFamily="34" charset="0"/>
              </a:defRPr>
            </a:lvl4pPr>
            <a:lvl5pPr marL="2057400" indent="-228600" eaLnBrk="0" hangingPunct="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endParaRPr lang="en-US" altLang="en-US">
              <a:solidFill>
                <a:schemeClr val="accent2"/>
              </a:solidFill>
            </a:endParaRPr>
          </a:p>
        </p:txBody>
      </p:sp>
      <p:pic>
        <p:nvPicPr>
          <p:cNvPr id="11" name="Picture 37" descr="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62014" y="1295400"/>
            <a:ext cx="3514725" cy="5114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Line 38"/>
          <p:cNvSpPr>
            <a:spLocks noChangeShapeType="1"/>
          </p:cNvSpPr>
          <p:nvPr/>
        </p:nvSpPr>
        <p:spPr bwMode="auto">
          <a:xfrm>
            <a:off x="3570288" y="3352800"/>
            <a:ext cx="3048000" cy="0"/>
          </a:xfrm>
          <a:prstGeom prst="line">
            <a:avLst/>
          </a:prstGeom>
          <a:noFill/>
          <a:ln w="28575">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 name="Footer Placeholder 1"/>
          <p:cNvSpPr>
            <a:spLocks noGrp="1"/>
          </p:cNvSpPr>
          <p:nvPr>
            <p:ph type="ftr" idx="11"/>
          </p:nvPr>
        </p:nvSpPr>
        <p:spPr/>
        <p:txBody>
          <a:bodyPr/>
          <a:lstStyle/>
          <a:p>
            <a:r>
              <a:rPr lang="en-US" smtClean="0"/>
              <a:t>Grouping and Graphic controls / Session 02</a:t>
            </a:r>
            <a:endParaRPr lang="en-US" dirty="0"/>
          </a:p>
        </p:txBody>
      </p:sp>
    </p:spTree>
    <p:extLst>
      <p:ext uri="{BB962C8B-B14F-4D97-AF65-F5344CB8AC3E}">
        <p14:creationId xmlns:p14="http://schemas.microsoft.com/office/powerpoint/2010/main" val="253176207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9"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dissolve">
                                      <p:cBhvr>
                                        <p:cTn id="13" dur="500"/>
                                        <p:tgtEl>
                                          <p:spTgt spid="10"/>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5" presetClass="entr" presetSubtype="10" fill="hold" grpId="0" nodeType="click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checkerboard(across)">
                                      <p:cBhvr>
                                        <p:cTn id="18" dur="500"/>
                                        <p:tgtEl>
                                          <p:spTgt spid="12"/>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25"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anim calcmode="lin" valueType="num">
                                      <p:cBhvr>
                                        <p:cTn id="23" dur="500" decel="50000" fill="hold">
                                          <p:stCondLst>
                                            <p:cond delay="0"/>
                                          </p:stCondLst>
                                        </p:cTn>
                                        <p:tgtEl>
                                          <p:spTgt spid="11"/>
                                        </p:tgtEl>
                                        <p:attrNameLst>
                                          <p:attrName>style.rotation</p:attrName>
                                        </p:attrNameLst>
                                      </p:cBhvr>
                                      <p:tavLst>
                                        <p:tav tm="0">
                                          <p:val>
                                            <p:fltVal val="-90"/>
                                          </p:val>
                                        </p:tav>
                                        <p:tav tm="100000">
                                          <p:val>
                                            <p:fltVal val="0"/>
                                          </p:val>
                                        </p:tav>
                                      </p:tavLst>
                                    </p:anim>
                                    <p:anim calcmode="lin" valueType="num">
                                      <p:cBhvr>
                                        <p:cTn id="24" dur="500" decel="50000" fill="hold">
                                          <p:stCondLst>
                                            <p:cond delay="0"/>
                                          </p:stCondLst>
                                        </p:cTn>
                                        <p:tgtEl>
                                          <p:spTgt spid="11"/>
                                        </p:tgtEl>
                                        <p:attrNameLst>
                                          <p:attrName>ppt_w</p:attrName>
                                        </p:attrNameLst>
                                      </p:cBhvr>
                                      <p:tavLst>
                                        <p:tav tm="0">
                                          <p:val>
                                            <p:strVal val="#ppt_w"/>
                                          </p:val>
                                        </p:tav>
                                        <p:tav tm="100000">
                                          <p:val>
                                            <p:strVal val="#ppt_w*.05"/>
                                          </p:val>
                                        </p:tav>
                                      </p:tavLst>
                                    </p:anim>
                                    <p:anim calcmode="lin" valueType="num">
                                      <p:cBhvr>
                                        <p:cTn id="25" dur="500" accel="50000" fill="hold">
                                          <p:stCondLst>
                                            <p:cond delay="500"/>
                                          </p:stCondLst>
                                        </p:cTn>
                                        <p:tgtEl>
                                          <p:spTgt spid="11"/>
                                        </p:tgtEl>
                                        <p:attrNameLst>
                                          <p:attrName>ppt_w</p:attrName>
                                        </p:attrNameLst>
                                      </p:cBhvr>
                                      <p:tavLst>
                                        <p:tav tm="0">
                                          <p:val>
                                            <p:strVal val="#ppt_w*.05"/>
                                          </p:val>
                                        </p:tav>
                                        <p:tav tm="100000">
                                          <p:val>
                                            <p:strVal val="#ppt_w"/>
                                          </p:val>
                                        </p:tav>
                                      </p:tavLst>
                                    </p:anim>
                                    <p:anim calcmode="lin" valueType="num">
                                      <p:cBhvr>
                                        <p:cTn id="26" dur="1000" fill="hold"/>
                                        <p:tgtEl>
                                          <p:spTgt spid="11"/>
                                        </p:tgtEl>
                                        <p:attrNameLst>
                                          <p:attrName>ppt_h</p:attrName>
                                        </p:attrNameLst>
                                      </p:cBhvr>
                                      <p:tavLst>
                                        <p:tav tm="0">
                                          <p:val>
                                            <p:strVal val="#ppt_h"/>
                                          </p:val>
                                        </p:tav>
                                        <p:tav tm="100000">
                                          <p:val>
                                            <p:strVal val="#ppt_h"/>
                                          </p:val>
                                        </p:tav>
                                      </p:tavLst>
                                    </p:anim>
                                    <p:anim calcmode="lin" valueType="num">
                                      <p:cBhvr>
                                        <p:cTn id="27" dur="500" decel="50000" fill="hold">
                                          <p:stCondLst>
                                            <p:cond delay="0"/>
                                          </p:stCondLst>
                                        </p:cTn>
                                        <p:tgtEl>
                                          <p:spTgt spid="11"/>
                                        </p:tgtEl>
                                        <p:attrNameLst>
                                          <p:attrName>ppt_x</p:attrName>
                                        </p:attrNameLst>
                                      </p:cBhvr>
                                      <p:tavLst>
                                        <p:tav tm="0">
                                          <p:val>
                                            <p:strVal val="#ppt_x+.4"/>
                                          </p:val>
                                        </p:tav>
                                        <p:tav tm="100000">
                                          <p:val>
                                            <p:strVal val="#ppt_x"/>
                                          </p:val>
                                        </p:tav>
                                      </p:tavLst>
                                    </p:anim>
                                    <p:anim calcmode="lin" valueType="num">
                                      <p:cBhvr>
                                        <p:cTn id="28" dur="500" decel="50000" fill="hold">
                                          <p:stCondLst>
                                            <p:cond delay="0"/>
                                          </p:stCondLst>
                                        </p:cTn>
                                        <p:tgtEl>
                                          <p:spTgt spid="11"/>
                                        </p:tgtEl>
                                        <p:attrNameLst>
                                          <p:attrName>ppt_y</p:attrName>
                                        </p:attrNameLst>
                                      </p:cBhvr>
                                      <p:tavLst>
                                        <p:tav tm="0">
                                          <p:val>
                                            <p:strVal val="#ppt_y-.2"/>
                                          </p:val>
                                        </p:tav>
                                        <p:tav tm="100000">
                                          <p:val>
                                            <p:strVal val="#ppt_y+.1"/>
                                          </p:val>
                                        </p:tav>
                                      </p:tavLst>
                                    </p:anim>
                                    <p:anim calcmode="lin" valueType="num">
                                      <p:cBhvr>
                                        <p:cTn id="29" dur="500" accel="50000" fill="hold">
                                          <p:stCondLst>
                                            <p:cond delay="500"/>
                                          </p:stCondLst>
                                        </p:cTn>
                                        <p:tgtEl>
                                          <p:spTgt spid="11"/>
                                        </p:tgtEl>
                                        <p:attrNameLst>
                                          <p:attrName>ppt_y</p:attrName>
                                        </p:attrNameLst>
                                      </p:cBhvr>
                                      <p:tavLst>
                                        <p:tav tm="0">
                                          <p:val>
                                            <p:strVal val="#ppt_y+.1"/>
                                          </p:val>
                                        </p:tav>
                                        <p:tav tm="100000">
                                          <p:val>
                                            <p:strVal val="#ppt_y"/>
                                          </p:val>
                                        </p:tav>
                                      </p:tavLst>
                                    </p:anim>
                                    <p:animEffect transition="in" filter="fade">
                                      <p:cBhvr>
                                        <p:cTn id="30" dur="1000" decel="50000">
                                          <p:stCondLst>
                                            <p:cond delay="0"/>
                                          </p:stCondLst>
                                        </p:cTn>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p:txBody>
          <a:bodyPr/>
          <a:lstStyle/>
          <a:p>
            <a:r>
              <a:rPr lang="en-US" altLang="en-US" smtClean="0"/>
              <a:t>“RichTextBox” Control</a:t>
            </a:r>
          </a:p>
        </p:txBody>
      </p:sp>
      <p:sp>
        <p:nvSpPr>
          <p:cNvPr id="24579" name="Content Placeholder 2"/>
          <p:cNvSpPr>
            <a:spLocks noGrp="1"/>
          </p:cNvSpPr>
          <p:nvPr>
            <p:ph idx="1"/>
          </p:nvPr>
        </p:nvSpPr>
        <p:spPr/>
        <p:txBody>
          <a:bodyPr/>
          <a:lstStyle/>
          <a:p>
            <a:r>
              <a:rPr lang="en-US" altLang="en-US" smtClean="0"/>
              <a:t>The RichTextBox control is used to displaying, entering, and manipulating text data. The control is similar to the WordPad application, as it allows text formatting such as making the text bold, applying bullets and links and changing the font of text. The control also loads text and embedded images from a file</a:t>
            </a:r>
          </a:p>
        </p:txBody>
      </p:sp>
      <p:pic>
        <p:nvPicPr>
          <p:cNvPr id="2458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38801" y="4191001"/>
            <a:ext cx="2619375" cy="1895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8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4601" y="4800600"/>
            <a:ext cx="1724025"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4582" name="Straight Arrow Connector 14"/>
          <p:cNvCxnSpPr>
            <a:cxnSpLocks noChangeShapeType="1"/>
          </p:cNvCxnSpPr>
          <p:nvPr/>
        </p:nvCxnSpPr>
        <p:spPr bwMode="auto">
          <a:xfrm>
            <a:off x="3429000" y="5105400"/>
            <a:ext cx="2590800" cy="1588"/>
          </a:xfrm>
          <a:prstGeom prst="straightConnector1">
            <a:avLst/>
          </a:prstGeom>
          <a:noFill/>
          <a:ln w="19050" algn="ctr">
            <a:solidFill>
              <a:srgbClr val="FF3300"/>
            </a:solidFill>
            <a:round/>
            <a:headEnd/>
            <a:tailEnd type="arrow" w="med" len="med"/>
          </a:ln>
          <a:extLst>
            <a:ext uri="{909E8E84-426E-40DD-AFC4-6F175D3DCCD1}">
              <a14:hiddenFill xmlns:a14="http://schemas.microsoft.com/office/drawing/2010/main">
                <a:noFill/>
              </a14:hiddenFill>
            </a:ext>
          </a:extLst>
        </p:spPr>
      </p:cxnSp>
      <p:sp>
        <p:nvSpPr>
          <p:cNvPr id="2" name="Footer Placeholder 1"/>
          <p:cNvSpPr>
            <a:spLocks noGrp="1"/>
          </p:cNvSpPr>
          <p:nvPr>
            <p:ph type="ftr" idx="11"/>
          </p:nvPr>
        </p:nvSpPr>
        <p:spPr/>
        <p:txBody>
          <a:bodyPr/>
          <a:lstStyle/>
          <a:p>
            <a:r>
              <a:rPr lang="en-US" smtClean="0"/>
              <a:t>Grouping and Graphic controls / Session 02</a:t>
            </a:r>
            <a:endParaRPr lang="en-US" dirty="0"/>
          </a:p>
        </p:txBody>
      </p:sp>
    </p:spTree>
    <p:extLst>
      <p:ext uri="{BB962C8B-B14F-4D97-AF65-F5344CB8AC3E}">
        <p14:creationId xmlns:p14="http://schemas.microsoft.com/office/powerpoint/2010/main" val="280090888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p:txBody>
          <a:bodyPr/>
          <a:lstStyle/>
          <a:p>
            <a:r>
              <a:rPr lang="en-US" altLang="en-US" smtClean="0"/>
              <a:t>“Font” and “FontStyle” class</a:t>
            </a:r>
          </a:p>
        </p:txBody>
      </p:sp>
      <p:sp>
        <p:nvSpPr>
          <p:cNvPr id="25603" name="Content Placeholder 2"/>
          <p:cNvSpPr>
            <a:spLocks noGrp="1"/>
          </p:cNvSpPr>
          <p:nvPr>
            <p:ph idx="1"/>
          </p:nvPr>
        </p:nvSpPr>
        <p:spPr/>
        <p:txBody>
          <a:bodyPr/>
          <a:lstStyle/>
          <a:p>
            <a:r>
              <a:rPr lang="en-US" altLang="en-US" smtClean="0"/>
              <a:t>You can specify the font, font style, and font size for the text in the RichTextBox control using the SelectionFont property and the Font class.</a:t>
            </a:r>
          </a:p>
        </p:txBody>
      </p:sp>
      <p:pic>
        <p:nvPicPr>
          <p:cNvPr id="2560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19400" y="2895600"/>
            <a:ext cx="6497638" cy="287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idx="11"/>
          </p:nvPr>
        </p:nvSpPr>
        <p:spPr/>
        <p:txBody>
          <a:bodyPr/>
          <a:lstStyle/>
          <a:p>
            <a:r>
              <a:rPr lang="en-US" smtClean="0"/>
              <a:t>Grouping and Graphic controls / Session 02</a:t>
            </a:r>
            <a:endParaRPr lang="en-US" dirty="0"/>
          </a:p>
        </p:txBody>
      </p:sp>
    </p:spTree>
    <p:extLst>
      <p:ext uri="{BB962C8B-B14F-4D97-AF65-F5344CB8AC3E}">
        <p14:creationId xmlns:p14="http://schemas.microsoft.com/office/powerpoint/2010/main" val="161183227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p:cNvSpPr>
          <p:nvPr>
            <p:ph type="title"/>
          </p:nvPr>
        </p:nvSpPr>
        <p:spPr/>
        <p:txBody>
          <a:bodyPr/>
          <a:lstStyle/>
          <a:p>
            <a:r>
              <a:rPr lang="en-US" altLang="en-US" smtClean="0"/>
              <a:t>“ProgressBar” Control</a:t>
            </a:r>
          </a:p>
        </p:txBody>
      </p:sp>
      <p:sp>
        <p:nvSpPr>
          <p:cNvPr id="26627" name="Content Placeholder 2"/>
          <p:cNvSpPr>
            <a:spLocks noGrp="1"/>
          </p:cNvSpPr>
          <p:nvPr>
            <p:ph idx="1"/>
          </p:nvPr>
        </p:nvSpPr>
        <p:spPr/>
        <p:txBody>
          <a:bodyPr/>
          <a:lstStyle/>
          <a:p>
            <a:r>
              <a:rPr lang="en-US" altLang="en-US" smtClean="0"/>
              <a:t>The ProgressBar control is a window that can be used indicate the progress of an operation in an application.</a:t>
            </a:r>
          </a:p>
        </p:txBody>
      </p:sp>
      <p:pic>
        <p:nvPicPr>
          <p:cNvPr id="2662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67201" y="3429000"/>
            <a:ext cx="2847975" cy="133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idx="11"/>
          </p:nvPr>
        </p:nvSpPr>
        <p:spPr/>
        <p:txBody>
          <a:bodyPr/>
          <a:lstStyle/>
          <a:p>
            <a:r>
              <a:rPr lang="en-US" smtClean="0"/>
              <a:t>Grouping and Graphic controls / Session 02</a:t>
            </a:r>
            <a:endParaRPr lang="en-US" dirty="0"/>
          </a:p>
        </p:txBody>
      </p:sp>
    </p:spTree>
    <p:extLst>
      <p:ext uri="{BB962C8B-B14F-4D97-AF65-F5344CB8AC3E}">
        <p14:creationId xmlns:p14="http://schemas.microsoft.com/office/powerpoint/2010/main" val="364686398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p:cNvSpPr>
            <a:spLocks noGrp="1"/>
          </p:cNvSpPr>
          <p:nvPr>
            <p:ph type="title"/>
          </p:nvPr>
        </p:nvSpPr>
        <p:spPr/>
        <p:txBody>
          <a:bodyPr/>
          <a:lstStyle/>
          <a:p>
            <a:r>
              <a:rPr lang="en-US" altLang="en-US" smtClean="0"/>
              <a:t>“DateTimePicker” Control</a:t>
            </a:r>
          </a:p>
        </p:txBody>
      </p:sp>
      <p:sp>
        <p:nvSpPr>
          <p:cNvPr id="27651" name="Content Placeholder 2"/>
          <p:cNvSpPr>
            <a:spLocks noGrp="1"/>
          </p:cNvSpPr>
          <p:nvPr>
            <p:ph idx="1"/>
          </p:nvPr>
        </p:nvSpPr>
        <p:spPr/>
        <p:txBody>
          <a:bodyPr/>
          <a:lstStyle/>
          <a:p>
            <a:r>
              <a:rPr lang="en-US" altLang="en-US" smtClean="0"/>
              <a:t>The DateTimePicker control allows you select an item from a list of dates or times.</a:t>
            </a:r>
          </a:p>
        </p:txBody>
      </p:sp>
      <p:pic>
        <p:nvPicPr>
          <p:cNvPr id="2765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38600" y="2362200"/>
            <a:ext cx="3505200" cy="2941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idx="11"/>
          </p:nvPr>
        </p:nvSpPr>
        <p:spPr/>
        <p:txBody>
          <a:bodyPr/>
          <a:lstStyle/>
          <a:p>
            <a:r>
              <a:rPr lang="en-US" smtClean="0"/>
              <a:t>Grouping and Graphic controls / Session 02</a:t>
            </a:r>
            <a:endParaRPr lang="en-US" dirty="0"/>
          </a:p>
        </p:txBody>
      </p:sp>
    </p:spTree>
    <p:extLst>
      <p:ext uri="{BB962C8B-B14F-4D97-AF65-F5344CB8AC3E}">
        <p14:creationId xmlns:p14="http://schemas.microsoft.com/office/powerpoint/2010/main" val="16425080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a:xfrm>
            <a:off x="1752600" y="76200"/>
            <a:ext cx="6705600" cy="609600"/>
          </a:xfrm>
        </p:spPr>
        <p:txBody>
          <a:bodyPr/>
          <a:lstStyle/>
          <a:p>
            <a:pPr eaLnBrk="1" hangingPunct="1"/>
            <a:r>
              <a:rPr lang="en-US" altLang="en-US" sz="4000"/>
              <a:t>Objectives 1</a:t>
            </a:r>
          </a:p>
        </p:txBody>
      </p:sp>
      <p:sp>
        <p:nvSpPr>
          <p:cNvPr id="10243" name="Content Placeholder 2"/>
          <p:cNvSpPr>
            <a:spLocks noGrp="1"/>
          </p:cNvSpPr>
          <p:nvPr>
            <p:ph idx="1"/>
          </p:nvPr>
        </p:nvSpPr>
        <p:spPr/>
        <p:txBody>
          <a:bodyPr/>
          <a:lstStyle/>
          <a:p>
            <a:pPr eaLnBrk="1" hangingPunct="1"/>
            <a:r>
              <a:rPr lang="en-US" altLang="en-US" smtClean="0"/>
              <a:t>Value Setting Controls</a:t>
            </a:r>
          </a:p>
          <a:p>
            <a:pPr eaLnBrk="1" hangingPunct="1"/>
            <a:r>
              <a:rPr lang="en-US" altLang="en-US" smtClean="0"/>
              <a:t>Grouping Controls</a:t>
            </a:r>
          </a:p>
          <a:p>
            <a:pPr eaLnBrk="1" hangingPunct="1"/>
            <a:r>
              <a:rPr lang="en-US" altLang="en-US" smtClean="0"/>
              <a:t>Graphic Controls</a:t>
            </a:r>
          </a:p>
          <a:p>
            <a:pPr eaLnBrk="1" hangingPunct="1"/>
            <a:r>
              <a:rPr lang="en-US" altLang="en-US" smtClean="0"/>
              <a:t>SplitContainer Control</a:t>
            </a:r>
          </a:p>
        </p:txBody>
      </p:sp>
      <p:pic>
        <p:nvPicPr>
          <p:cNvPr id="10244"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72200" y="1752600"/>
            <a:ext cx="3729038" cy="312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idx="11"/>
          </p:nvPr>
        </p:nvSpPr>
        <p:spPr/>
        <p:txBody>
          <a:bodyPr/>
          <a:lstStyle/>
          <a:p>
            <a:r>
              <a:rPr lang="en-US" smtClean="0"/>
              <a:t>Grouping and Graphic controls / Session 02</a:t>
            </a:r>
            <a:endParaRPr lang="en-US" dirty="0"/>
          </a:p>
        </p:txBody>
      </p:sp>
    </p:spTree>
    <p:extLst>
      <p:ext uri="{BB962C8B-B14F-4D97-AF65-F5344CB8AC3E}">
        <p14:creationId xmlns:p14="http://schemas.microsoft.com/office/powerpoint/2010/main" val="366004072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a:spLocks noGrp="1"/>
          </p:cNvSpPr>
          <p:nvPr>
            <p:ph type="title"/>
          </p:nvPr>
        </p:nvSpPr>
        <p:spPr/>
        <p:txBody>
          <a:bodyPr/>
          <a:lstStyle/>
          <a:p>
            <a:r>
              <a:rPr lang="en-US" altLang="en-US" smtClean="0"/>
              <a:t>“CustomFormat” Property</a:t>
            </a:r>
          </a:p>
        </p:txBody>
      </p:sp>
      <p:sp>
        <p:nvSpPr>
          <p:cNvPr id="28675" name="Content Placeholder 2"/>
          <p:cNvSpPr>
            <a:spLocks noGrp="1"/>
          </p:cNvSpPr>
          <p:nvPr>
            <p:ph idx="1"/>
          </p:nvPr>
        </p:nvSpPr>
        <p:spPr/>
        <p:txBody>
          <a:bodyPr/>
          <a:lstStyle/>
          <a:p>
            <a:endParaRPr lang="en-US" altLang="en-US" smtClean="0"/>
          </a:p>
        </p:txBody>
      </p:sp>
      <p:pic>
        <p:nvPicPr>
          <p:cNvPr id="2867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52800" y="1600200"/>
            <a:ext cx="5467350" cy="461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idx="11"/>
          </p:nvPr>
        </p:nvSpPr>
        <p:spPr/>
        <p:txBody>
          <a:bodyPr/>
          <a:lstStyle/>
          <a:p>
            <a:r>
              <a:rPr lang="en-US" smtClean="0"/>
              <a:t>Grouping and Graphic controls / Session 02</a:t>
            </a:r>
            <a:endParaRPr lang="en-US" dirty="0"/>
          </a:p>
        </p:txBody>
      </p:sp>
    </p:spTree>
    <p:extLst>
      <p:ext uri="{BB962C8B-B14F-4D97-AF65-F5344CB8AC3E}">
        <p14:creationId xmlns:p14="http://schemas.microsoft.com/office/powerpoint/2010/main" val="59464637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p:cNvSpPr>
            <a:spLocks noGrp="1"/>
          </p:cNvSpPr>
          <p:nvPr>
            <p:ph type="title"/>
          </p:nvPr>
        </p:nvSpPr>
        <p:spPr/>
        <p:txBody>
          <a:bodyPr/>
          <a:lstStyle/>
          <a:p>
            <a:r>
              <a:rPr lang="en-US" altLang="en-US" smtClean="0"/>
              <a:t>“MonthCalendar” Control</a:t>
            </a:r>
          </a:p>
        </p:txBody>
      </p:sp>
      <p:sp>
        <p:nvSpPr>
          <p:cNvPr id="29699" name="Content Placeholder 2"/>
          <p:cNvSpPr>
            <a:spLocks noGrp="1"/>
          </p:cNvSpPr>
          <p:nvPr>
            <p:ph idx="1"/>
          </p:nvPr>
        </p:nvSpPr>
        <p:spPr/>
        <p:txBody>
          <a:bodyPr/>
          <a:lstStyle/>
          <a:p>
            <a:r>
              <a:rPr lang="en-US" altLang="en-US" smtClean="0"/>
              <a:t>The MonthCalendar control allows you to view and select a date with the help of a graphical calendar.</a:t>
            </a:r>
          </a:p>
        </p:txBody>
      </p:sp>
      <p:pic>
        <p:nvPicPr>
          <p:cNvPr id="2970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1800" y="2514601"/>
            <a:ext cx="6553200" cy="3590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idx="11"/>
          </p:nvPr>
        </p:nvSpPr>
        <p:spPr/>
        <p:txBody>
          <a:bodyPr/>
          <a:lstStyle/>
          <a:p>
            <a:r>
              <a:rPr lang="en-US" smtClean="0"/>
              <a:t>Grouping and Graphic controls / Session 02</a:t>
            </a:r>
            <a:endParaRPr lang="en-US" dirty="0"/>
          </a:p>
        </p:txBody>
      </p:sp>
    </p:spTree>
    <p:extLst>
      <p:ext uri="{BB962C8B-B14F-4D97-AF65-F5344CB8AC3E}">
        <p14:creationId xmlns:p14="http://schemas.microsoft.com/office/powerpoint/2010/main" val="191121856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p:cNvSpPr>
            <a:spLocks noGrp="1"/>
          </p:cNvSpPr>
          <p:nvPr>
            <p:ph type="title"/>
          </p:nvPr>
        </p:nvSpPr>
        <p:spPr/>
        <p:txBody>
          <a:bodyPr/>
          <a:lstStyle/>
          <a:p>
            <a:r>
              <a:rPr lang="en-US" altLang="en-US" smtClean="0"/>
              <a:t>Appearance of “MonthCalendar”</a:t>
            </a:r>
          </a:p>
        </p:txBody>
      </p:sp>
      <p:sp>
        <p:nvSpPr>
          <p:cNvPr id="30723" name="Content Placeholder 2"/>
          <p:cNvSpPr>
            <a:spLocks noGrp="1"/>
          </p:cNvSpPr>
          <p:nvPr>
            <p:ph idx="1"/>
          </p:nvPr>
        </p:nvSpPr>
        <p:spPr/>
        <p:txBody>
          <a:bodyPr/>
          <a:lstStyle/>
          <a:p>
            <a:endParaRPr lang="en-US" altLang="en-US" smtClean="0"/>
          </a:p>
        </p:txBody>
      </p:sp>
      <p:pic>
        <p:nvPicPr>
          <p:cNvPr id="3072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3264" y="1981200"/>
            <a:ext cx="8694737" cy="3105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idx="11"/>
          </p:nvPr>
        </p:nvSpPr>
        <p:spPr/>
        <p:txBody>
          <a:bodyPr/>
          <a:lstStyle/>
          <a:p>
            <a:r>
              <a:rPr lang="en-US" smtClean="0"/>
              <a:t>Grouping and Graphic controls / Session 02</a:t>
            </a:r>
            <a:endParaRPr lang="en-US" dirty="0"/>
          </a:p>
        </p:txBody>
      </p:sp>
    </p:spTree>
    <p:extLst>
      <p:ext uri="{BB962C8B-B14F-4D97-AF65-F5344CB8AC3E}">
        <p14:creationId xmlns:p14="http://schemas.microsoft.com/office/powerpoint/2010/main" val="361262060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p:cNvSpPr>
            <a:spLocks noGrp="1"/>
          </p:cNvSpPr>
          <p:nvPr>
            <p:ph type="title"/>
          </p:nvPr>
        </p:nvSpPr>
        <p:spPr/>
        <p:txBody>
          <a:bodyPr/>
          <a:lstStyle/>
          <a:p>
            <a:r>
              <a:rPr lang="en-US" altLang="en-US" smtClean="0"/>
              <a:t>Display Days in “BOLD”</a:t>
            </a:r>
          </a:p>
        </p:txBody>
      </p:sp>
      <p:sp>
        <p:nvSpPr>
          <p:cNvPr id="31747" name="Content Placeholder 2"/>
          <p:cNvSpPr>
            <a:spLocks noGrp="1"/>
          </p:cNvSpPr>
          <p:nvPr>
            <p:ph idx="1"/>
          </p:nvPr>
        </p:nvSpPr>
        <p:spPr/>
        <p:txBody>
          <a:bodyPr/>
          <a:lstStyle/>
          <a:p>
            <a:endParaRPr lang="en-US" altLang="en-US" smtClean="0"/>
          </a:p>
        </p:txBody>
      </p:sp>
      <p:pic>
        <p:nvPicPr>
          <p:cNvPr id="3174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67201" y="3048001"/>
            <a:ext cx="4010025" cy="296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4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1200" y="1600200"/>
            <a:ext cx="6432550"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idx="11"/>
          </p:nvPr>
        </p:nvSpPr>
        <p:spPr/>
        <p:txBody>
          <a:bodyPr/>
          <a:lstStyle/>
          <a:p>
            <a:r>
              <a:rPr lang="en-US" smtClean="0"/>
              <a:t>Grouping and Graphic controls / Session 02</a:t>
            </a:r>
            <a:endParaRPr lang="en-US" dirty="0"/>
          </a:p>
        </p:txBody>
      </p:sp>
    </p:spTree>
    <p:extLst>
      <p:ext uri="{BB962C8B-B14F-4D97-AF65-F5344CB8AC3E}">
        <p14:creationId xmlns:p14="http://schemas.microsoft.com/office/powerpoint/2010/main" val="202655115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le 1"/>
          <p:cNvSpPr>
            <a:spLocks noGrp="1"/>
          </p:cNvSpPr>
          <p:nvPr>
            <p:ph type="title"/>
          </p:nvPr>
        </p:nvSpPr>
        <p:spPr/>
        <p:txBody>
          <a:bodyPr/>
          <a:lstStyle/>
          <a:p>
            <a:r>
              <a:rPr lang="en-US" altLang="en-US" smtClean="0"/>
              <a:t>“Timer” Component</a:t>
            </a:r>
          </a:p>
        </p:txBody>
      </p:sp>
      <p:sp>
        <p:nvSpPr>
          <p:cNvPr id="32771" name="Content Placeholder 2"/>
          <p:cNvSpPr>
            <a:spLocks noGrp="1"/>
          </p:cNvSpPr>
          <p:nvPr>
            <p:ph idx="1"/>
          </p:nvPr>
        </p:nvSpPr>
        <p:spPr/>
        <p:txBody>
          <a:bodyPr/>
          <a:lstStyle/>
          <a:p>
            <a:r>
              <a:rPr lang="en-US" altLang="en-US" smtClean="0"/>
              <a:t>The Timer component is a component that generates an event at regular intervals.</a:t>
            </a:r>
          </a:p>
          <a:p>
            <a:endParaRPr lang="en-US" altLang="en-US" smtClean="0"/>
          </a:p>
        </p:txBody>
      </p:sp>
      <p:pic>
        <p:nvPicPr>
          <p:cNvPr id="3277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9800" y="2743200"/>
            <a:ext cx="1828800" cy="1123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idx="11"/>
          </p:nvPr>
        </p:nvSpPr>
        <p:spPr/>
        <p:txBody>
          <a:bodyPr/>
          <a:lstStyle/>
          <a:p>
            <a:r>
              <a:rPr lang="en-US" smtClean="0"/>
              <a:t>Grouping and Graphic controls / Session 02</a:t>
            </a:r>
            <a:endParaRPr lang="en-US" dirty="0"/>
          </a:p>
        </p:txBody>
      </p:sp>
    </p:spTree>
    <p:extLst>
      <p:ext uri="{BB962C8B-B14F-4D97-AF65-F5344CB8AC3E}">
        <p14:creationId xmlns:p14="http://schemas.microsoft.com/office/powerpoint/2010/main" val="143784658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pPr eaLnBrk="1" hangingPunct="1"/>
            <a:r>
              <a:rPr lang="en-US" altLang="en-US" smtClean="0"/>
              <a:t>Summary and Workshop</a:t>
            </a:r>
          </a:p>
        </p:txBody>
      </p:sp>
      <p:sp>
        <p:nvSpPr>
          <p:cNvPr id="43011" name="Rectangle 3"/>
          <p:cNvSpPr>
            <a:spLocks noGrp="1" noChangeArrowheads="1"/>
          </p:cNvSpPr>
          <p:nvPr>
            <p:ph idx="1"/>
          </p:nvPr>
        </p:nvSpPr>
        <p:spPr/>
        <p:txBody>
          <a:bodyPr/>
          <a:lstStyle/>
          <a:p>
            <a:pPr eaLnBrk="1" hangingPunct="1">
              <a:defRPr/>
            </a:pPr>
            <a:r>
              <a:rPr lang="en-US"/>
              <a:t>Value Setting Controls</a:t>
            </a:r>
          </a:p>
          <a:p>
            <a:pPr eaLnBrk="1" hangingPunct="1">
              <a:defRPr/>
            </a:pPr>
            <a:r>
              <a:rPr lang="en-US"/>
              <a:t>Grouping Controls</a:t>
            </a:r>
          </a:p>
          <a:p>
            <a:pPr eaLnBrk="1" hangingPunct="1">
              <a:defRPr/>
            </a:pPr>
            <a:r>
              <a:rPr lang="en-US"/>
              <a:t>Graphic Controls</a:t>
            </a:r>
          </a:p>
          <a:p>
            <a:pPr eaLnBrk="1" hangingPunct="1">
              <a:defRPr/>
            </a:pPr>
            <a:r>
              <a:rPr lang="en-US"/>
              <a:t>SplitContainer Control</a:t>
            </a:r>
          </a:p>
          <a:p>
            <a:pPr marL="342900" lvl="1" indent="-342900">
              <a:buFont typeface="Wingdings" pitchFamily="2" charset="2"/>
              <a:buChar char="§"/>
              <a:defRPr/>
            </a:pPr>
            <a:r>
              <a:rPr lang="en-US" smtClean="0"/>
              <a:t>ListView and TreeView controls</a:t>
            </a:r>
          </a:p>
          <a:p>
            <a:pPr marL="342900" lvl="1" indent="-342900">
              <a:buFont typeface="Wingdings" pitchFamily="2" charset="2"/>
              <a:buChar char="§"/>
              <a:defRPr/>
            </a:pPr>
            <a:r>
              <a:rPr lang="en-US" smtClean="0"/>
              <a:t>RichTextBox control</a:t>
            </a:r>
          </a:p>
          <a:p>
            <a:pPr marL="342900" lvl="1" indent="-342900">
              <a:buFont typeface="Wingdings" pitchFamily="2" charset="2"/>
              <a:buChar char="§"/>
              <a:defRPr/>
            </a:pPr>
            <a:r>
              <a:rPr lang="en-US" smtClean="0"/>
              <a:t>ProgressBar</a:t>
            </a:r>
          </a:p>
          <a:p>
            <a:pPr marL="342900" lvl="1" indent="-342900">
              <a:buFont typeface="Wingdings" pitchFamily="2" charset="2"/>
              <a:buChar char="§"/>
              <a:defRPr/>
            </a:pPr>
            <a:r>
              <a:rPr lang="en-US" smtClean="0"/>
              <a:t>Date Controls</a:t>
            </a:r>
          </a:p>
          <a:p>
            <a:pPr marL="342900" lvl="1" indent="-342900">
              <a:buFont typeface="Wingdings" pitchFamily="2" charset="2"/>
              <a:buChar char="§"/>
              <a:defRPr/>
            </a:pPr>
            <a:r>
              <a:rPr lang="en-US" smtClean="0"/>
              <a:t>Timer Component</a:t>
            </a:r>
          </a:p>
          <a:p>
            <a:pPr lvl="1" eaLnBrk="1" hangingPunct="1">
              <a:buFont typeface="Arial" charset="0"/>
              <a:buChar char="–"/>
              <a:defRPr/>
            </a:pPr>
            <a:endParaRPr lang="en-US" b="1"/>
          </a:p>
          <a:p>
            <a:pPr eaLnBrk="1" hangingPunct="1">
              <a:buFont typeface="Wingdings" panose="05000000000000000000" pitchFamily="2" charset="2"/>
              <a:buNone/>
              <a:defRPr/>
            </a:pPr>
            <a:endParaRPr lang="en-US"/>
          </a:p>
        </p:txBody>
      </p:sp>
      <p:sp>
        <p:nvSpPr>
          <p:cNvPr id="2" name="Footer Placeholder 1"/>
          <p:cNvSpPr>
            <a:spLocks noGrp="1"/>
          </p:cNvSpPr>
          <p:nvPr>
            <p:ph type="ftr" idx="11"/>
          </p:nvPr>
        </p:nvSpPr>
        <p:spPr/>
        <p:txBody>
          <a:bodyPr/>
          <a:lstStyle/>
          <a:p>
            <a:r>
              <a:rPr lang="en-US" smtClean="0"/>
              <a:t>Grouping and Graphic controls / Session 02</a:t>
            </a:r>
            <a:endParaRPr lang="en-US" dirty="0"/>
          </a:p>
        </p:txBody>
      </p:sp>
    </p:spTree>
    <p:extLst>
      <p:ext uri="{BB962C8B-B14F-4D97-AF65-F5344CB8AC3E}">
        <p14:creationId xmlns:p14="http://schemas.microsoft.com/office/powerpoint/2010/main" val="147667857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blip>
          <a:stretch>
            <a:fillRect l="-999" r="-999"/>
          </a:stretch>
        </a:blipFill>
        <a:effectLst/>
      </p:bgPr>
    </p:bg>
    <p:spTree>
      <p:nvGrpSpPr>
        <p:cNvPr id="1" name="Shape 109"/>
        <p:cNvGrpSpPr/>
        <p:nvPr/>
      </p:nvGrpSpPr>
      <p:grpSpPr>
        <a:xfrm>
          <a:off x="0" y="0"/>
          <a:ext cx="0" cy="0"/>
          <a:chOff x="0" y="0"/>
          <a:chExt cx="0" cy="0"/>
        </a:xfrm>
      </p:grpSpPr>
      <p:sp>
        <p:nvSpPr>
          <p:cNvPr id="110" name="Shape 110"/>
          <p:cNvSpPr/>
          <p:nvPr/>
        </p:nvSpPr>
        <p:spPr>
          <a:xfrm>
            <a:off x="2743200" y="1752600"/>
            <a:ext cx="6975460" cy="707886"/>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4000" b="1" dirty="0" smtClean="0">
                <a:solidFill>
                  <a:srgbClr val="3A3838"/>
                </a:solidFill>
                <a:latin typeface="Arial"/>
                <a:ea typeface="Arial"/>
                <a:cs typeface="Arial"/>
                <a:sym typeface="Arial"/>
              </a:rPr>
              <a:t>THANKS </a:t>
            </a:r>
            <a:r>
              <a:rPr lang="en-US" sz="4000" b="1" dirty="0">
                <a:solidFill>
                  <a:srgbClr val="3A3838"/>
                </a:solidFill>
                <a:latin typeface="Arial"/>
                <a:ea typeface="Arial"/>
                <a:cs typeface="Arial"/>
                <a:sym typeface="Arial"/>
              </a:rPr>
              <a:t>FOR </a:t>
            </a:r>
            <a:r>
              <a:rPr lang="en-US" sz="4000" b="1" dirty="0" smtClean="0">
                <a:solidFill>
                  <a:srgbClr val="3A3838"/>
                </a:solidFill>
                <a:latin typeface="Arial"/>
                <a:ea typeface="Arial"/>
                <a:cs typeface="Arial"/>
                <a:sym typeface="Arial"/>
              </a:rPr>
              <a:t>WATCHING </a:t>
            </a:r>
            <a:r>
              <a:rPr lang="en-US" sz="4000" b="1" dirty="0">
                <a:solidFill>
                  <a:srgbClr val="3A3838"/>
                </a:solidFill>
                <a:latin typeface="Arial"/>
                <a:ea typeface="Arial"/>
                <a:cs typeface="Arial"/>
                <a:sym typeface="Arial"/>
              </a:rPr>
              <a:t>!</a:t>
            </a:r>
          </a:p>
        </p:txBody>
      </p:sp>
      <p:sp>
        <p:nvSpPr>
          <p:cNvPr id="2" name="Footer Placeholder 1"/>
          <p:cNvSpPr>
            <a:spLocks noGrp="1"/>
          </p:cNvSpPr>
          <p:nvPr>
            <p:ph type="ftr" idx="11"/>
          </p:nvPr>
        </p:nvSpPr>
        <p:spPr/>
        <p:txBody>
          <a:bodyPr/>
          <a:lstStyle/>
          <a:p>
            <a:r>
              <a:rPr lang="en-US" smtClean="0"/>
              <a:t>Grouping and Graphic controls / Session 02</a:t>
            </a:r>
            <a:endParaRPr lang="en-US"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title"/>
          </p:nvPr>
        </p:nvSpPr>
        <p:spPr/>
        <p:txBody>
          <a:bodyPr/>
          <a:lstStyle/>
          <a:p>
            <a:r>
              <a:rPr lang="en-US" altLang="en-US" smtClean="0"/>
              <a:t>Value Setting Controls</a:t>
            </a:r>
          </a:p>
        </p:txBody>
      </p:sp>
      <p:sp>
        <p:nvSpPr>
          <p:cNvPr id="11267" name="Content Placeholder 2"/>
          <p:cNvSpPr>
            <a:spLocks noGrp="1"/>
          </p:cNvSpPr>
          <p:nvPr>
            <p:ph idx="1"/>
          </p:nvPr>
        </p:nvSpPr>
        <p:spPr/>
        <p:txBody>
          <a:bodyPr/>
          <a:lstStyle/>
          <a:p>
            <a:r>
              <a:rPr lang="en-US" altLang="en-US" smtClean="0"/>
              <a:t>RadioButton</a:t>
            </a:r>
          </a:p>
          <a:p>
            <a:r>
              <a:rPr lang="en-US" altLang="en-US" smtClean="0"/>
              <a:t>CheckBox</a:t>
            </a:r>
          </a:p>
          <a:p>
            <a:r>
              <a:rPr lang="en-US" altLang="en-US" smtClean="0"/>
              <a:t>CheckedListBox</a:t>
            </a:r>
          </a:p>
        </p:txBody>
      </p:sp>
      <p:pic>
        <p:nvPicPr>
          <p:cNvPr id="1126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48400" y="1828801"/>
            <a:ext cx="3200400" cy="425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idx="11"/>
          </p:nvPr>
        </p:nvSpPr>
        <p:spPr/>
        <p:txBody>
          <a:bodyPr/>
          <a:lstStyle/>
          <a:p>
            <a:r>
              <a:rPr lang="en-US" smtClean="0"/>
              <a:t>Grouping and Graphic controls / Session 02</a:t>
            </a:r>
            <a:endParaRPr lang="en-US" dirty="0"/>
          </a:p>
        </p:txBody>
      </p:sp>
    </p:spTree>
    <p:extLst>
      <p:ext uri="{BB962C8B-B14F-4D97-AF65-F5344CB8AC3E}">
        <p14:creationId xmlns:p14="http://schemas.microsoft.com/office/powerpoint/2010/main" val="179481729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p:txBody>
          <a:bodyPr/>
          <a:lstStyle/>
          <a:p>
            <a:r>
              <a:rPr lang="en-US" altLang="en-US" smtClean="0"/>
              <a:t>“RadioButton” Control</a:t>
            </a:r>
          </a:p>
        </p:txBody>
      </p:sp>
      <p:sp>
        <p:nvSpPr>
          <p:cNvPr id="12291" name="Content Placeholder 2"/>
          <p:cNvSpPr>
            <a:spLocks noGrp="1"/>
          </p:cNvSpPr>
          <p:nvPr>
            <p:ph idx="1"/>
          </p:nvPr>
        </p:nvSpPr>
        <p:spPr/>
        <p:txBody>
          <a:bodyPr/>
          <a:lstStyle/>
          <a:p>
            <a:r>
              <a:rPr lang="en-US" altLang="en-US" smtClean="0"/>
              <a:t>The RadioButton control allows the user to select a single value from the given set of values.</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2201" y="2743200"/>
            <a:ext cx="1895475"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34200" y="2590800"/>
            <a:ext cx="2209800" cy="1125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Line 7"/>
          <p:cNvSpPr>
            <a:spLocks noChangeShapeType="1"/>
          </p:cNvSpPr>
          <p:nvPr/>
        </p:nvSpPr>
        <p:spPr bwMode="auto">
          <a:xfrm>
            <a:off x="3302000" y="3200400"/>
            <a:ext cx="3657600" cy="0"/>
          </a:xfrm>
          <a:prstGeom prst="line">
            <a:avLst/>
          </a:prstGeom>
          <a:noFill/>
          <a:ln w="28575">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 name="Footer Placeholder 1"/>
          <p:cNvSpPr>
            <a:spLocks noGrp="1"/>
          </p:cNvSpPr>
          <p:nvPr>
            <p:ph type="ftr" idx="11"/>
          </p:nvPr>
        </p:nvSpPr>
        <p:spPr/>
        <p:txBody>
          <a:bodyPr/>
          <a:lstStyle/>
          <a:p>
            <a:r>
              <a:rPr lang="en-US" smtClean="0"/>
              <a:t>Grouping and Graphic controls / Session 02</a:t>
            </a:r>
            <a:endParaRPr lang="en-US" dirty="0"/>
          </a:p>
        </p:txBody>
      </p:sp>
    </p:spTree>
    <p:extLst>
      <p:ext uri="{BB962C8B-B14F-4D97-AF65-F5344CB8AC3E}">
        <p14:creationId xmlns:p14="http://schemas.microsoft.com/office/powerpoint/2010/main" val="156832208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7"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fade">
                                      <p:cBhvr>
                                        <p:cTn id="7" dur="1000"/>
                                        <p:tgtEl>
                                          <p:spTgt spid="2050"/>
                                        </p:tgtEl>
                                      </p:cBhvr>
                                    </p:animEffect>
                                    <p:anim calcmode="lin" valueType="num">
                                      <p:cBhvr>
                                        <p:cTn id="8" dur="1000" fill="hold"/>
                                        <p:tgtEl>
                                          <p:spTgt spid="2050"/>
                                        </p:tgtEl>
                                        <p:attrNameLst>
                                          <p:attrName>ppt_x</p:attrName>
                                        </p:attrNameLst>
                                      </p:cBhvr>
                                      <p:tavLst>
                                        <p:tav tm="0">
                                          <p:val>
                                            <p:strVal val="#ppt_x"/>
                                          </p:val>
                                        </p:tav>
                                        <p:tav tm="100000">
                                          <p:val>
                                            <p:strVal val="#ppt_x"/>
                                          </p:val>
                                        </p:tav>
                                      </p:tavLst>
                                    </p:anim>
                                    <p:anim calcmode="lin" valueType="num">
                                      <p:cBhvr>
                                        <p:cTn id="9" dur="900" decel="100000" fill="hold"/>
                                        <p:tgtEl>
                                          <p:spTgt spid="2050"/>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2050"/>
                                        </p:tgtEl>
                                        <p:attrNameLst>
                                          <p:attrName>ppt_y</p:attrName>
                                        </p:attrNameLst>
                                      </p:cBhvr>
                                      <p:tavLst>
                                        <p:tav tm="0">
                                          <p:val>
                                            <p:strVal val="#ppt_y-.03"/>
                                          </p:val>
                                        </p:tav>
                                        <p:tav tm="100000">
                                          <p:val>
                                            <p:strVal val="#ppt_y"/>
                                          </p:val>
                                        </p:tav>
                                      </p:tavLst>
                                    </p:anim>
                                  </p:childTnLst>
                                </p:cTn>
                              </p:par>
                            </p:childTnLst>
                          </p:cTn>
                        </p:par>
                      </p:childTnLst>
                    </p:cTn>
                  </p:par>
                  <p:par>
                    <p:cTn id="11" fill="hold" nodeType="clickPar">
                      <p:stCondLst>
                        <p:cond delay="indefinite"/>
                      </p:stCondLst>
                      <p:childTnLst>
                        <p:par>
                          <p:cTn id="12" fill="hold" nodeType="withGroup">
                            <p:stCondLst>
                              <p:cond delay="0"/>
                            </p:stCondLst>
                            <p:childTnLst>
                              <p:par>
                                <p:cTn id="13" presetID="5" presetClass="entr" presetSubtype="1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checkerboard(across)">
                                      <p:cBhvr>
                                        <p:cTn id="15" dur="500"/>
                                        <p:tgtEl>
                                          <p:spTgt spid="9"/>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23" presetClass="entr" presetSubtype="16" fill="hold" nodeType="clickEffect">
                                  <p:stCondLst>
                                    <p:cond delay="0"/>
                                  </p:stCondLst>
                                  <p:childTnLst>
                                    <p:set>
                                      <p:cBhvr>
                                        <p:cTn id="19" dur="1" fill="hold">
                                          <p:stCondLst>
                                            <p:cond delay="0"/>
                                          </p:stCondLst>
                                        </p:cTn>
                                        <p:tgtEl>
                                          <p:spTgt spid="8"/>
                                        </p:tgtEl>
                                        <p:attrNameLst>
                                          <p:attrName>style.visibility</p:attrName>
                                        </p:attrNameLst>
                                      </p:cBhvr>
                                      <p:to>
                                        <p:strVal val="visible"/>
                                      </p:to>
                                    </p:set>
                                    <p:anim calcmode="lin" valueType="num">
                                      <p:cBhvr>
                                        <p:cTn id="20" dur="500" fill="hold"/>
                                        <p:tgtEl>
                                          <p:spTgt spid="8"/>
                                        </p:tgtEl>
                                        <p:attrNameLst>
                                          <p:attrName>ppt_w</p:attrName>
                                        </p:attrNameLst>
                                      </p:cBhvr>
                                      <p:tavLst>
                                        <p:tav tm="0">
                                          <p:val>
                                            <p:fltVal val="0"/>
                                          </p:val>
                                        </p:tav>
                                        <p:tav tm="100000">
                                          <p:val>
                                            <p:strVal val="#ppt_w"/>
                                          </p:val>
                                        </p:tav>
                                      </p:tavLst>
                                    </p:anim>
                                    <p:anim calcmode="lin" valueType="num">
                                      <p:cBhvr>
                                        <p:cTn id="21" dur="500" fill="hold"/>
                                        <p:tgtEl>
                                          <p:spTgt spid="8"/>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US" altLang="en-US" smtClean="0"/>
              <a:t>“CheckBox” control</a:t>
            </a:r>
          </a:p>
        </p:txBody>
      </p:sp>
      <p:sp>
        <p:nvSpPr>
          <p:cNvPr id="13315" name="Content Placeholder 2"/>
          <p:cNvSpPr>
            <a:spLocks noGrp="1"/>
          </p:cNvSpPr>
          <p:nvPr>
            <p:ph idx="1"/>
          </p:nvPr>
        </p:nvSpPr>
        <p:spPr/>
        <p:txBody>
          <a:bodyPr/>
          <a:lstStyle/>
          <a:p>
            <a:r>
              <a:rPr lang="en-US" altLang="en-US" smtClean="0"/>
              <a:t>The CheckBox control allows you to accept multiple values from a list of values. This control can be used when you want the user to choose on or more options.</a:t>
            </a:r>
          </a:p>
        </p:txBody>
      </p:sp>
      <p:pic>
        <p:nvPicPr>
          <p:cNvPr id="8"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3429001"/>
            <a:ext cx="2819400" cy="1179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38401" y="3581401"/>
            <a:ext cx="1724025" cy="752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Line 7"/>
          <p:cNvSpPr>
            <a:spLocks noChangeShapeType="1"/>
          </p:cNvSpPr>
          <p:nvPr/>
        </p:nvSpPr>
        <p:spPr bwMode="auto">
          <a:xfrm>
            <a:off x="3390900" y="4025900"/>
            <a:ext cx="3505200" cy="0"/>
          </a:xfrm>
          <a:prstGeom prst="line">
            <a:avLst/>
          </a:prstGeom>
          <a:noFill/>
          <a:ln w="28575">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 name="Footer Placeholder 1"/>
          <p:cNvSpPr>
            <a:spLocks noGrp="1"/>
          </p:cNvSpPr>
          <p:nvPr>
            <p:ph type="ftr" idx="11"/>
          </p:nvPr>
        </p:nvSpPr>
        <p:spPr/>
        <p:txBody>
          <a:bodyPr/>
          <a:lstStyle/>
          <a:p>
            <a:r>
              <a:rPr lang="en-US" smtClean="0"/>
              <a:t>Grouping and Graphic controls / Session 02</a:t>
            </a:r>
            <a:endParaRPr lang="en-US" dirty="0"/>
          </a:p>
        </p:txBody>
      </p:sp>
    </p:spTree>
    <p:extLst>
      <p:ext uri="{BB962C8B-B14F-4D97-AF65-F5344CB8AC3E}">
        <p14:creationId xmlns:p14="http://schemas.microsoft.com/office/powerpoint/2010/main" val="224740132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7"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Effect transition="in" filter="fade">
                                      <p:cBhvr>
                                        <p:cTn id="7" dur="1000"/>
                                        <p:tgtEl>
                                          <p:spTgt spid="3074"/>
                                        </p:tgtEl>
                                      </p:cBhvr>
                                    </p:animEffect>
                                    <p:anim calcmode="lin" valueType="num">
                                      <p:cBhvr>
                                        <p:cTn id="8" dur="1000" fill="hold"/>
                                        <p:tgtEl>
                                          <p:spTgt spid="3074"/>
                                        </p:tgtEl>
                                        <p:attrNameLst>
                                          <p:attrName>ppt_x</p:attrName>
                                        </p:attrNameLst>
                                      </p:cBhvr>
                                      <p:tavLst>
                                        <p:tav tm="0">
                                          <p:val>
                                            <p:strVal val="#ppt_x"/>
                                          </p:val>
                                        </p:tav>
                                        <p:tav tm="100000">
                                          <p:val>
                                            <p:strVal val="#ppt_x"/>
                                          </p:val>
                                        </p:tav>
                                      </p:tavLst>
                                    </p:anim>
                                    <p:anim calcmode="lin" valueType="num">
                                      <p:cBhvr>
                                        <p:cTn id="9" dur="900" decel="100000" fill="hold"/>
                                        <p:tgtEl>
                                          <p:spTgt spid="3074"/>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3074"/>
                                        </p:tgtEl>
                                        <p:attrNameLst>
                                          <p:attrName>ppt_y</p:attrName>
                                        </p:attrNameLst>
                                      </p:cBhvr>
                                      <p:tavLst>
                                        <p:tav tm="0">
                                          <p:val>
                                            <p:strVal val="#ppt_y-.03"/>
                                          </p:val>
                                        </p:tav>
                                        <p:tav tm="100000">
                                          <p:val>
                                            <p:strVal val="#ppt_y"/>
                                          </p:val>
                                        </p:tav>
                                      </p:tavLst>
                                    </p:anim>
                                  </p:childTnLst>
                                </p:cTn>
                              </p:par>
                            </p:childTnLst>
                          </p:cTn>
                        </p:par>
                      </p:childTnLst>
                    </p:cTn>
                  </p:par>
                  <p:par>
                    <p:cTn id="11" fill="hold" nodeType="clickPar">
                      <p:stCondLst>
                        <p:cond delay="indefinite"/>
                      </p:stCondLst>
                      <p:childTnLst>
                        <p:par>
                          <p:cTn id="12" fill="hold" nodeType="withGroup">
                            <p:stCondLst>
                              <p:cond delay="0"/>
                            </p:stCondLst>
                            <p:childTnLst>
                              <p:par>
                                <p:cTn id="13" presetID="5" presetClass="entr" presetSubtype="1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checkerboard(across)">
                                      <p:cBhvr>
                                        <p:cTn id="15" dur="500"/>
                                        <p:tgtEl>
                                          <p:spTgt spid="7"/>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23" presetClass="entr" presetSubtype="16" fill="hold" nodeType="clickEffect">
                                  <p:stCondLst>
                                    <p:cond delay="0"/>
                                  </p:stCondLst>
                                  <p:childTnLst>
                                    <p:set>
                                      <p:cBhvr>
                                        <p:cTn id="19" dur="1" fill="hold">
                                          <p:stCondLst>
                                            <p:cond delay="0"/>
                                          </p:stCondLst>
                                        </p:cTn>
                                        <p:tgtEl>
                                          <p:spTgt spid="8"/>
                                        </p:tgtEl>
                                        <p:attrNameLst>
                                          <p:attrName>style.visibility</p:attrName>
                                        </p:attrNameLst>
                                      </p:cBhvr>
                                      <p:to>
                                        <p:strVal val="visible"/>
                                      </p:to>
                                    </p:set>
                                    <p:anim calcmode="lin" valueType="num">
                                      <p:cBhvr>
                                        <p:cTn id="20" dur="500" fill="hold"/>
                                        <p:tgtEl>
                                          <p:spTgt spid="8"/>
                                        </p:tgtEl>
                                        <p:attrNameLst>
                                          <p:attrName>ppt_w</p:attrName>
                                        </p:attrNameLst>
                                      </p:cBhvr>
                                      <p:tavLst>
                                        <p:tav tm="0">
                                          <p:val>
                                            <p:fltVal val="0"/>
                                          </p:val>
                                        </p:tav>
                                        <p:tav tm="100000">
                                          <p:val>
                                            <p:strVal val="#ppt_w"/>
                                          </p:val>
                                        </p:tav>
                                      </p:tavLst>
                                    </p:anim>
                                    <p:anim calcmode="lin" valueType="num">
                                      <p:cBhvr>
                                        <p:cTn id="21" dur="500" fill="hold"/>
                                        <p:tgtEl>
                                          <p:spTgt spid="8"/>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lstStyle/>
          <a:p>
            <a:r>
              <a:rPr lang="en-US" altLang="en-US" smtClean="0"/>
              <a:t>“CheckedListBox” control</a:t>
            </a:r>
          </a:p>
        </p:txBody>
      </p:sp>
      <p:sp>
        <p:nvSpPr>
          <p:cNvPr id="14339" name="Content Placeholder 2"/>
          <p:cNvSpPr>
            <a:spLocks noGrp="1"/>
          </p:cNvSpPr>
          <p:nvPr>
            <p:ph idx="1"/>
          </p:nvPr>
        </p:nvSpPr>
        <p:spPr/>
        <p:txBody>
          <a:bodyPr/>
          <a:lstStyle/>
          <a:p>
            <a:r>
              <a:rPr lang="en-US" altLang="en-US" smtClean="0"/>
              <a:t>The CheckedListBox control is a control that allows you to accept multiple values from a list. The control is similar to a ListBox control, but it display each value in a list along with a check box, which can check or unchecked.</a:t>
            </a:r>
          </a:p>
        </p:txBody>
      </p:sp>
      <p:pic>
        <p:nvPicPr>
          <p:cNvPr id="8"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67400" y="3733800"/>
            <a:ext cx="2133600" cy="1900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0401" y="4114800"/>
            <a:ext cx="1724025" cy="933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Line 7"/>
          <p:cNvSpPr>
            <a:spLocks noChangeShapeType="1"/>
          </p:cNvSpPr>
          <p:nvPr/>
        </p:nvSpPr>
        <p:spPr bwMode="auto">
          <a:xfrm>
            <a:off x="4343400" y="4572000"/>
            <a:ext cx="1524000" cy="0"/>
          </a:xfrm>
          <a:prstGeom prst="line">
            <a:avLst/>
          </a:prstGeom>
          <a:noFill/>
          <a:ln w="28575">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 name="Footer Placeholder 1"/>
          <p:cNvSpPr>
            <a:spLocks noGrp="1"/>
          </p:cNvSpPr>
          <p:nvPr>
            <p:ph type="ftr" idx="11"/>
          </p:nvPr>
        </p:nvSpPr>
        <p:spPr/>
        <p:txBody>
          <a:bodyPr/>
          <a:lstStyle/>
          <a:p>
            <a:r>
              <a:rPr lang="en-US" smtClean="0"/>
              <a:t>Grouping and Graphic controls / Session 02</a:t>
            </a:r>
            <a:endParaRPr lang="en-US" dirty="0"/>
          </a:p>
        </p:txBody>
      </p:sp>
    </p:spTree>
    <p:extLst>
      <p:ext uri="{BB962C8B-B14F-4D97-AF65-F5344CB8AC3E}">
        <p14:creationId xmlns:p14="http://schemas.microsoft.com/office/powerpoint/2010/main" val="32312594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2" presetClass="entr" presetSubtype="0"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animScale>
                                      <p:cBhvr>
                                        <p:cTn id="7" dur="1000" decel="50000" fill="hold">
                                          <p:stCondLst>
                                            <p:cond delay="0"/>
                                          </p:stCondLst>
                                        </p:cTn>
                                        <p:tgtEl>
                                          <p:spTgt spid="409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4098"/>
                                        </p:tgtEl>
                                        <p:attrNameLst>
                                          <p:attrName>ppt_x</p:attrName>
                                          <p:attrName>ppt_y</p:attrName>
                                        </p:attrNameLst>
                                      </p:cBhvr>
                                    </p:animMotion>
                                    <p:animEffect transition="in" filter="fade">
                                      <p:cBhvr>
                                        <p:cTn id="9" dur="1000"/>
                                        <p:tgtEl>
                                          <p:spTgt spid="4098"/>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5" presetClass="entr" presetSubtype="10" fill="hold" grpId="0"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checkerboard(across)">
                                      <p:cBhvr>
                                        <p:cTn id="14" dur="500"/>
                                        <p:tgtEl>
                                          <p:spTgt spid="7"/>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23" presetClass="entr" presetSubtype="16"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p:cTn id="19" dur="500" fill="hold"/>
                                        <p:tgtEl>
                                          <p:spTgt spid="8"/>
                                        </p:tgtEl>
                                        <p:attrNameLst>
                                          <p:attrName>ppt_w</p:attrName>
                                        </p:attrNameLst>
                                      </p:cBhvr>
                                      <p:tavLst>
                                        <p:tav tm="0">
                                          <p:val>
                                            <p:fltVal val="0"/>
                                          </p:val>
                                        </p:tav>
                                        <p:tav tm="100000">
                                          <p:val>
                                            <p:strVal val="#ppt_w"/>
                                          </p:val>
                                        </p:tav>
                                      </p:tavLst>
                                    </p:anim>
                                    <p:anim calcmode="lin" valueType="num">
                                      <p:cBhvr>
                                        <p:cTn id="20" dur="500" fill="hold"/>
                                        <p:tgtEl>
                                          <p:spTgt spid="8"/>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a:lstStyle/>
          <a:p>
            <a:r>
              <a:rPr lang="en-US" altLang="en-US" smtClean="0"/>
              <a:t>Group Controls</a:t>
            </a:r>
          </a:p>
        </p:txBody>
      </p:sp>
      <p:sp>
        <p:nvSpPr>
          <p:cNvPr id="15363" name="Content Placeholder 2"/>
          <p:cNvSpPr>
            <a:spLocks noGrp="1"/>
          </p:cNvSpPr>
          <p:nvPr>
            <p:ph idx="1"/>
          </p:nvPr>
        </p:nvSpPr>
        <p:spPr/>
        <p:txBody>
          <a:bodyPr/>
          <a:lstStyle/>
          <a:p>
            <a:r>
              <a:rPr lang="en-US" altLang="en-US" smtClean="0"/>
              <a:t>Grouping controls  are controls that function as container for other controls. They allow you to logically organize controls in a groups</a:t>
            </a:r>
          </a:p>
          <a:p>
            <a:r>
              <a:rPr lang="en-US" altLang="en-US" smtClean="0"/>
              <a:t>The common types of grouping controls:</a:t>
            </a:r>
          </a:p>
          <a:p>
            <a:pPr lvl="1"/>
            <a:r>
              <a:rPr lang="en-US" altLang="en-US" smtClean="0"/>
              <a:t>Panel</a:t>
            </a:r>
          </a:p>
          <a:p>
            <a:pPr lvl="1"/>
            <a:r>
              <a:rPr lang="en-US" altLang="en-US" smtClean="0"/>
              <a:t>GroupBox</a:t>
            </a:r>
          </a:p>
        </p:txBody>
      </p:sp>
      <p:pic>
        <p:nvPicPr>
          <p:cNvPr id="5122" name="Picture 2"/>
          <p:cNvPicPr>
            <a:picLocks noChangeAspect="1" noChangeArrowheads="1"/>
          </p:cNvPicPr>
          <p:nvPr/>
        </p:nvPicPr>
        <p:blipFill>
          <a:blip r:embed="rId2" cstate="print"/>
          <a:srcRect/>
          <a:stretch>
            <a:fillRect/>
          </a:stretch>
        </p:blipFill>
        <p:spPr bwMode="auto">
          <a:xfrm>
            <a:off x="2971801" y="4114800"/>
            <a:ext cx="6097905" cy="1676400"/>
          </a:xfrm>
          <a:prstGeom prst="rect">
            <a:avLst/>
          </a:prstGeom>
          <a:noFill/>
          <a:ln w="9525">
            <a:no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pic>
      <p:sp>
        <p:nvSpPr>
          <p:cNvPr id="2" name="Footer Placeholder 1"/>
          <p:cNvSpPr>
            <a:spLocks noGrp="1"/>
          </p:cNvSpPr>
          <p:nvPr>
            <p:ph type="ftr" idx="11"/>
          </p:nvPr>
        </p:nvSpPr>
        <p:spPr/>
        <p:txBody>
          <a:bodyPr/>
          <a:lstStyle/>
          <a:p>
            <a:r>
              <a:rPr lang="en-US" smtClean="0"/>
              <a:t>Grouping and Graphic controls / Session 02</a:t>
            </a:r>
            <a:endParaRPr lang="en-US" dirty="0"/>
          </a:p>
        </p:txBody>
      </p:sp>
    </p:spTree>
    <p:extLst>
      <p:ext uri="{BB962C8B-B14F-4D97-AF65-F5344CB8AC3E}">
        <p14:creationId xmlns:p14="http://schemas.microsoft.com/office/powerpoint/2010/main" val="74985031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p:txBody>
          <a:bodyPr/>
          <a:lstStyle/>
          <a:p>
            <a:r>
              <a:rPr lang="en-US" altLang="en-US" smtClean="0"/>
              <a:t>Graphic Controls</a:t>
            </a:r>
          </a:p>
        </p:txBody>
      </p:sp>
      <p:sp>
        <p:nvSpPr>
          <p:cNvPr id="16387" name="Content Placeholder 2"/>
          <p:cNvSpPr>
            <a:spLocks noGrp="1"/>
          </p:cNvSpPr>
          <p:nvPr>
            <p:ph idx="1"/>
          </p:nvPr>
        </p:nvSpPr>
        <p:spPr/>
        <p:txBody>
          <a:bodyPr/>
          <a:lstStyle/>
          <a:p>
            <a:r>
              <a:rPr lang="en-US" altLang="en-US" smtClean="0"/>
              <a:t>Graphic controls are the controls that are used to display graphics on a form. The types of graphic controls commonly used are:</a:t>
            </a:r>
          </a:p>
          <a:p>
            <a:pPr lvl="1"/>
            <a:r>
              <a:rPr lang="en-US" altLang="en-US" smtClean="0"/>
              <a:t>PictureBox</a:t>
            </a:r>
          </a:p>
          <a:p>
            <a:pPr lvl="1"/>
            <a:r>
              <a:rPr lang="en-US" altLang="en-US" smtClean="0"/>
              <a:t>ImageList</a:t>
            </a:r>
          </a:p>
        </p:txBody>
      </p:sp>
      <p:pic>
        <p:nvPicPr>
          <p:cNvPr id="1638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1200" y="2895601"/>
            <a:ext cx="2743200" cy="2500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idx="11"/>
          </p:nvPr>
        </p:nvSpPr>
        <p:spPr/>
        <p:txBody>
          <a:bodyPr/>
          <a:lstStyle/>
          <a:p>
            <a:r>
              <a:rPr lang="en-US" smtClean="0"/>
              <a:t>Grouping and Graphic controls / Session 02</a:t>
            </a:r>
            <a:endParaRPr lang="en-US" dirty="0"/>
          </a:p>
        </p:txBody>
      </p:sp>
    </p:spTree>
    <p:extLst>
      <p:ext uri="{BB962C8B-B14F-4D97-AF65-F5344CB8AC3E}">
        <p14:creationId xmlns:p14="http://schemas.microsoft.com/office/powerpoint/2010/main" val="264684651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p:txBody>
          <a:bodyPr/>
          <a:lstStyle/>
          <a:p>
            <a:r>
              <a:rPr lang="en-US" altLang="en-US" smtClean="0"/>
              <a:t>“PictureBox” control</a:t>
            </a:r>
          </a:p>
        </p:txBody>
      </p:sp>
      <p:sp>
        <p:nvSpPr>
          <p:cNvPr id="17411" name="Content Placeholder 2"/>
          <p:cNvSpPr>
            <a:spLocks noGrp="1"/>
          </p:cNvSpPr>
          <p:nvPr>
            <p:ph idx="1"/>
          </p:nvPr>
        </p:nvSpPr>
        <p:spPr/>
        <p:txBody>
          <a:bodyPr/>
          <a:lstStyle/>
          <a:p>
            <a:r>
              <a:rPr lang="en-US" altLang="en-US" smtClean="0"/>
              <a:t>A PictureBox control is used to display images on a form. You can display images as bitmap, GIF, JPEG, metafile, or icon file format using this control.</a:t>
            </a:r>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19401" y="3886200"/>
            <a:ext cx="1685925"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53200" y="3429001"/>
            <a:ext cx="2857500" cy="212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Line 7"/>
          <p:cNvSpPr>
            <a:spLocks noChangeShapeType="1"/>
          </p:cNvSpPr>
          <p:nvPr/>
        </p:nvSpPr>
        <p:spPr bwMode="auto">
          <a:xfrm>
            <a:off x="3784601" y="4343400"/>
            <a:ext cx="2816225" cy="0"/>
          </a:xfrm>
          <a:prstGeom prst="line">
            <a:avLst/>
          </a:prstGeom>
          <a:noFill/>
          <a:ln w="28575">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 name="Footer Placeholder 1"/>
          <p:cNvSpPr>
            <a:spLocks noGrp="1"/>
          </p:cNvSpPr>
          <p:nvPr>
            <p:ph type="ftr" idx="11"/>
          </p:nvPr>
        </p:nvSpPr>
        <p:spPr/>
        <p:txBody>
          <a:bodyPr/>
          <a:lstStyle/>
          <a:p>
            <a:r>
              <a:rPr lang="en-US" smtClean="0"/>
              <a:t>Grouping and Graphic controls / Session 02</a:t>
            </a:r>
            <a:endParaRPr lang="en-US" dirty="0"/>
          </a:p>
        </p:txBody>
      </p:sp>
    </p:spTree>
    <p:extLst>
      <p:ext uri="{BB962C8B-B14F-4D97-AF65-F5344CB8AC3E}">
        <p14:creationId xmlns:p14="http://schemas.microsoft.com/office/powerpoint/2010/main" val="401243274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7170"/>
                                        </p:tgtEl>
                                        <p:attrNameLst>
                                          <p:attrName>style.visibility</p:attrName>
                                        </p:attrNameLst>
                                      </p:cBhvr>
                                      <p:to>
                                        <p:strVal val="visible"/>
                                      </p:to>
                                    </p:set>
                                    <p:anim calcmode="lin" valueType="num">
                                      <p:cBhvr additive="base">
                                        <p:cTn id="7" dur="500" fill="hold"/>
                                        <p:tgtEl>
                                          <p:spTgt spid="7170"/>
                                        </p:tgtEl>
                                        <p:attrNameLst>
                                          <p:attrName>ppt_x</p:attrName>
                                        </p:attrNameLst>
                                      </p:cBhvr>
                                      <p:tavLst>
                                        <p:tav tm="0">
                                          <p:val>
                                            <p:strVal val="#ppt_x"/>
                                          </p:val>
                                        </p:tav>
                                        <p:tav tm="100000">
                                          <p:val>
                                            <p:strVal val="#ppt_x"/>
                                          </p:val>
                                        </p:tav>
                                      </p:tavLst>
                                    </p:anim>
                                    <p:anim calcmode="lin" valueType="num">
                                      <p:cBhvr additive="base">
                                        <p:cTn id="8" dur="500" fill="hold"/>
                                        <p:tgtEl>
                                          <p:spTgt spid="7170"/>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5" presetClass="entr" presetSubtype="1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checkerboard(across)">
                                      <p:cBhvr>
                                        <p:cTn id="13" dur="500"/>
                                        <p:tgtEl>
                                          <p:spTgt spid="10"/>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2" presetClass="entr" presetSubtype="4" fill="hold" nodeType="clickEffect">
                                  <p:stCondLst>
                                    <p:cond delay="0"/>
                                  </p:stCondLst>
                                  <p:childTnLst>
                                    <p:set>
                                      <p:cBhvr>
                                        <p:cTn id="17" dur="1" fill="hold">
                                          <p:stCondLst>
                                            <p:cond delay="0"/>
                                          </p:stCondLst>
                                        </p:cTn>
                                        <p:tgtEl>
                                          <p:spTgt spid="7171"/>
                                        </p:tgtEl>
                                        <p:attrNameLst>
                                          <p:attrName>style.visibility</p:attrName>
                                        </p:attrNameLst>
                                      </p:cBhvr>
                                      <p:to>
                                        <p:strVal val="visible"/>
                                      </p:to>
                                    </p:set>
                                    <p:anim calcmode="lin" valueType="num">
                                      <p:cBhvr additive="base">
                                        <p:cTn id="18" dur="500" fill="hold"/>
                                        <p:tgtEl>
                                          <p:spTgt spid="7171"/>
                                        </p:tgtEl>
                                        <p:attrNameLst>
                                          <p:attrName>ppt_x</p:attrName>
                                        </p:attrNameLst>
                                      </p:cBhvr>
                                      <p:tavLst>
                                        <p:tav tm="0">
                                          <p:val>
                                            <p:strVal val="#ppt_x"/>
                                          </p:val>
                                        </p:tav>
                                        <p:tav tm="100000">
                                          <p:val>
                                            <p:strVal val="#ppt_x"/>
                                          </p:val>
                                        </p:tav>
                                      </p:tavLst>
                                    </p:anim>
                                    <p:anim calcmode="lin" valueType="num">
                                      <p:cBhvr additive="base">
                                        <p:cTn id="19" dur="500" fill="hold"/>
                                        <p:tgtEl>
                                          <p:spTgt spid="717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1017</TotalTime>
  <Words>778</Words>
  <Application>Microsoft Office PowerPoint</Application>
  <PresentationFormat>Widescreen</PresentationFormat>
  <Paragraphs>101</Paragraphs>
  <Slides>26</Slides>
  <Notes>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26</vt:i4>
      </vt:variant>
    </vt:vector>
  </HeadingPairs>
  <TitlesOfParts>
    <vt:vector size="31" baseType="lpstr">
      <vt:lpstr>Wingdings</vt:lpstr>
      <vt:lpstr>Arial</vt:lpstr>
      <vt:lpstr>Calibri</vt:lpstr>
      <vt:lpstr>Verdana</vt:lpstr>
      <vt:lpstr>Office Theme</vt:lpstr>
      <vt:lpstr>PowerPoint Presentation</vt:lpstr>
      <vt:lpstr>Objectives 1</vt:lpstr>
      <vt:lpstr>Value Setting Controls</vt:lpstr>
      <vt:lpstr>“RadioButton” Control</vt:lpstr>
      <vt:lpstr>“CheckBox” control</vt:lpstr>
      <vt:lpstr>“CheckedListBox” control</vt:lpstr>
      <vt:lpstr>Group Controls</vt:lpstr>
      <vt:lpstr>Graphic Controls</vt:lpstr>
      <vt:lpstr>“PictureBox” control</vt:lpstr>
      <vt:lpstr>“ImageList” control</vt:lpstr>
      <vt:lpstr>“SplitContainter” control</vt:lpstr>
      <vt:lpstr>Objectives 2</vt:lpstr>
      <vt:lpstr>“ListView” and “TreeView” control</vt:lpstr>
      <vt:lpstr>“ListView” Control</vt:lpstr>
      <vt:lpstr>“TreeView” Control</vt:lpstr>
      <vt:lpstr>“RichTextBox” Control</vt:lpstr>
      <vt:lpstr>“Font” and “FontStyle” class</vt:lpstr>
      <vt:lpstr>“ProgressBar” Control</vt:lpstr>
      <vt:lpstr>“DateTimePicker” Control</vt:lpstr>
      <vt:lpstr>“CustomFormat” Property</vt:lpstr>
      <vt:lpstr>“MonthCalendar” Control</vt:lpstr>
      <vt:lpstr>Appearance of “MonthCalendar”</vt:lpstr>
      <vt:lpstr>Display Days in “BOLD”</vt:lpstr>
      <vt:lpstr>“Timer” Component</vt:lpstr>
      <vt:lpstr>Summary and Workshop</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Lại Đức Chung</dc:creator>
  <cp:lastModifiedBy>Lại Đức Chung</cp:lastModifiedBy>
  <cp:revision>246</cp:revision>
  <dcterms:modified xsi:type="dcterms:W3CDTF">2018-01-05T03:46:20Z</dcterms:modified>
</cp:coreProperties>
</file>